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7" r:id="rId2"/>
    <p:sldId id="281" r:id="rId3"/>
    <p:sldId id="299" r:id="rId4"/>
    <p:sldId id="282" r:id="rId5"/>
    <p:sldId id="278" r:id="rId6"/>
    <p:sldId id="284" r:id="rId7"/>
    <p:sldId id="283" r:id="rId8"/>
    <p:sldId id="260" r:id="rId9"/>
    <p:sldId id="261" r:id="rId10"/>
    <p:sldId id="262" r:id="rId11"/>
    <p:sldId id="265" r:id="rId12"/>
    <p:sldId id="267" r:id="rId13"/>
    <p:sldId id="268" r:id="rId14"/>
    <p:sldId id="275" r:id="rId15"/>
    <p:sldId id="276" r:id="rId16"/>
    <p:sldId id="263" r:id="rId17"/>
    <p:sldId id="266" r:id="rId18"/>
    <p:sldId id="325" r:id="rId19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9"/>
    <a:srgbClr val="0000FF"/>
    <a:srgbClr val="F22E00"/>
    <a:srgbClr val="D02800"/>
    <a:srgbClr val="0099FF"/>
    <a:srgbClr val="9DEDFD"/>
    <a:srgbClr val="FFFFFF"/>
    <a:srgbClr val="00CCFF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3" autoAdjust="0"/>
    <p:restoredTop sz="72051" autoAdjust="0"/>
  </p:normalViewPr>
  <p:slideViewPr>
    <p:cSldViewPr>
      <p:cViewPr varScale="1">
        <p:scale>
          <a:sx n="81" d="100"/>
          <a:sy n="81" d="100"/>
        </p:scale>
        <p:origin x="184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95BD5-214C-4D8A-8A65-E565B1CA9DA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53A4BE4-C6E2-4B63-892B-AA9A193E1635}">
      <dgm:prSet phldrT="[Testo]" custT="1"/>
      <dgm:spPr>
        <a:solidFill>
          <a:srgbClr val="FFC000"/>
        </a:solidFill>
        <a:ln>
          <a:solidFill>
            <a:srgbClr val="0070C0"/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600" b="1" dirty="0">
              <a:solidFill>
                <a:srgbClr val="0070C0"/>
              </a:solidFill>
            </a:rPr>
            <a:t>Ai bisogni degli alunni</a:t>
          </a:r>
        </a:p>
      </dgm:t>
    </dgm:pt>
    <dgm:pt modelId="{CB86BC4E-CF51-4363-9E41-E4469D329725}" type="parTrans" cxnId="{BE256499-8140-44F6-8618-4F79198CF40E}">
      <dgm:prSet/>
      <dgm:spPr/>
      <dgm:t>
        <a:bodyPr/>
        <a:lstStyle/>
        <a:p>
          <a:endParaRPr lang="it-IT"/>
        </a:p>
      </dgm:t>
    </dgm:pt>
    <dgm:pt modelId="{2273F243-CA5F-4DC9-9CDF-EA5E6F0107A8}" type="sibTrans" cxnId="{BE256499-8140-44F6-8618-4F79198CF40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17F5820F-7175-40E7-947B-D937EDA11AA9}">
      <dgm:prSet phldrT="[Testo]" custT="1"/>
      <dgm:spPr>
        <a:solidFill>
          <a:srgbClr val="FFC409"/>
        </a:solidFill>
        <a:ln>
          <a:solidFill>
            <a:srgbClr val="0070C0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600" b="1" dirty="0">
              <a:solidFill>
                <a:srgbClr val="0070C0"/>
              </a:solidFill>
            </a:rPr>
            <a:t>Al dialogo con le famiglie</a:t>
          </a:r>
        </a:p>
      </dgm:t>
    </dgm:pt>
    <dgm:pt modelId="{D0D8E93D-0495-45AC-93A3-BE876D6102E8}" type="parTrans" cxnId="{D43C72A7-112E-4D3F-AE83-70B95B1642A5}">
      <dgm:prSet/>
      <dgm:spPr/>
      <dgm:t>
        <a:bodyPr/>
        <a:lstStyle/>
        <a:p>
          <a:endParaRPr lang="it-IT"/>
        </a:p>
      </dgm:t>
    </dgm:pt>
    <dgm:pt modelId="{57231861-945D-427B-80AA-D8DC8D4DA53B}" type="sibTrans" cxnId="{D43C72A7-112E-4D3F-AE83-70B95B1642A5}">
      <dgm:prSet/>
      <dgm:spPr>
        <a:solidFill>
          <a:srgbClr val="CC99FF"/>
        </a:solidFill>
      </dgm:spPr>
      <dgm:t>
        <a:bodyPr/>
        <a:lstStyle/>
        <a:p>
          <a:endParaRPr lang="it-IT"/>
        </a:p>
      </dgm:t>
    </dgm:pt>
    <dgm:pt modelId="{EBFF5301-BD79-443D-A42A-8ACEB72E6EF1}">
      <dgm:prSet phldrT="[Testo]" custT="1"/>
      <dgm:spPr>
        <a:solidFill>
          <a:srgbClr val="FFC000"/>
        </a:solidFill>
        <a:ln>
          <a:solidFill>
            <a:srgbClr val="0070C0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600" b="1" dirty="0">
              <a:solidFill>
                <a:srgbClr val="0070C0"/>
              </a:solidFill>
            </a:rPr>
            <a:t>Alle sollecitazioni del territorio</a:t>
          </a:r>
        </a:p>
      </dgm:t>
    </dgm:pt>
    <dgm:pt modelId="{17BB2910-57BF-47C0-90F0-BDB8B60E1DB8}" type="parTrans" cxnId="{48BA9D4A-6253-46F8-9C47-E0D536CD1D30}">
      <dgm:prSet/>
      <dgm:spPr/>
      <dgm:t>
        <a:bodyPr/>
        <a:lstStyle/>
        <a:p>
          <a:endParaRPr lang="it-IT"/>
        </a:p>
      </dgm:t>
    </dgm:pt>
    <dgm:pt modelId="{2389ED64-96B7-4B12-9548-EEA885824ECD}" type="sibTrans" cxnId="{48BA9D4A-6253-46F8-9C47-E0D536CD1D30}">
      <dgm:prSet/>
      <dgm:spPr>
        <a:solidFill>
          <a:srgbClr val="FFC409"/>
        </a:solidFill>
      </dgm:spPr>
      <dgm:t>
        <a:bodyPr/>
        <a:lstStyle/>
        <a:p>
          <a:endParaRPr lang="it-IT"/>
        </a:p>
      </dgm:t>
    </dgm:pt>
    <dgm:pt modelId="{F4E78659-970E-4FBB-A52D-F4F81E1F91D3}">
      <dgm:prSet phldrT="[Testo]" custT="1"/>
      <dgm:spPr>
        <a:solidFill>
          <a:srgbClr val="FFC000"/>
        </a:solidFill>
        <a:ln>
          <a:solidFill>
            <a:srgbClr val="0070C0"/>
          </a:solidFill>
        </a:ln>
        <a:effectLst>
          <a:innerShdw blurRad="63500" dist="50800" dir="108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600" b="1" dirty="0">
              <a:solidFill>
                <a:srgbClr val="0070C0"/>
              </a:solidFill>
            </a:rPr>
            <a:t>Alle innovazioni</a:t>
          </a:r>
        </a:p>
      </dgm:t>
    </dgm:pt>
    <dgm:pt modelId="{C2F7E101-B982-46A2-92EA-148E7BF19561}" type="parTrans" cxnId="{DB591D60-3FCF-4CE6-9953-B8E09D3F6446}">
      <dgm:prSet/>
      <dgm:spPr/>
      <dgm:t>
        <a:bodyPr/>
        <a:lstStyle/>
        <a:p>
          <a:endParaRPr lang="it-IT"/>
        </a:p>
      </dgm:t>
    </dgm:pt>
    <dgm:pt modelId="{CBC75AD0-D759-408A-9E75-FBAE4CFAF0A8}" type="sibTrans" cxnId="{DB591D60-3FCF-4CE6-9953-B8E09D3F6446}">
      <dgm:prSet/>
      <dgm:spPr>
        <a:solidFill>
          <a:srgbClr val="92D050"/>
        </a:solidFill>
      </dgm:spPr>
      <dgm:t>
        <a:bodyPr/>
        <a:lstStyle/>
        <a:p>
          <a:endParaRPr lang="it-IT"/>
        </a:p>
      </dgm:t>
    </dgm:pt>
    <dgm:pt modelId="{C5265DDF-7983-45D0-AEFC-63B827A7A86E}">
      <dgm:prSet phldrT="[Testo]" custT="1"/>
      <dgm:spPr>
        <a:solidFill>
          <a:srgbClr val="FFC000"/>
        </a:solidFill>
        <a:ln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600" b="1" dirty="0">
              <a:solidFill>
                <a:srgbClr val="0070C0"/>
              </a:solidFill>
            </a:rPr>
            <a:t>All’organizzazione</a:t>
          </a:r>
        </a:p>
      </dgm:t>
    </dgm:pt>
    <dgm:pt modelId="{EEF17A80-2B3D-49EB-AF3F-58E274712C77}" type="parTrans" cxnId="{6A912D35-5B62-412F-A8A5-0F4F9C2F1E2B}">
      <dgm:prSet/>
      <dgm:spPr/>
      <dgm:t>
        <a:bodyPr/>
        <a:lstStyle/>
        <a:p>
          <a:endParaRPr lang="it-IT"/>
        </a:p>
      </dgm:t>
    </dgm:pt>
    <dgm:pt modelId="{8BEB6460-7A6F-4316-98B0-30115844C70D}" type="sibTrans" cxnId="{6A912D35-5B62-412F-A8A5-0F4F9C2F1E2B}">
      <dgm:prSet/>
      <dgm:spPr>
        <a:solidFill>
          <a:srgbClr val="00A4DE"/>
        </a:solidFill>
      </dgm:spPr>
      <dgm:t>
        <a:bodyPr/>
        <a:lstStyle/>
        <a:p>
          <a:endParaRPr lang="it-IT"/>
        </a:p>
      </dgm:t>
    </dgm:pt>
    <dgm:pt modelId="{38AE10C5-1884-42BF-A0CE-6F34431469BC}" type="pres">
      <dgm:prSet presAssocID="{BB995BD5-214C-4D8A-8A65-E565B1CA9DAC}" presName="cycle" presStyleCnt="0">
        <dgm:presLayoutVars>
          <dgm:dir/>
          <dgm:resizeHandles val="exact"/>
        </dgm:presLayoutVars>
      </dgm:prSet>
      <dgm:spPr/>
    </dgm:pt>
    <dgm:pt modelId="{B112B362-4C33-4504-9BFF-D1FB6102BB1D}" type="pres">
      <dgm:prSet presAssocID="{153A4BE4-C6E2-4B63-892B-AA9A193E1635}" presName="node" presStyleLbl="node1" presStyleIdx="0" presStyleCnt="5" custScaleX="183767">
        <dgm:presLayoutVars>
          <dgm:bulletEnabled val="1"/>
        </dgm:presLayoutVars>
      </dgm:prSet>
      <dgm:spPr/>
    </dgm:pt>
    <dgm:pt modelId="{CD03998D-5B90-47A0-BF34-7A4FC0986FF3}" type="pres">
      <dgm:prSet presAssocID="{2273F243-CA5F-4DC9-9CDF-EA5E6F0107A8}" presName="sibTrans" presStyleLbl="sibTrans2D1" presStyleIdx="0" presStyleCnt="5" custLinFactNeighborX="87485" custLinFactNeighborY="-51824"/>
      <dgm:spPr/>
    </dgm:pt>
    <dgm:pt modelId="{9F1DE41A-7604-43D1-B534-2C980B8A6574}" type="pres">
      <dgm:prSet presAssocID="{2273F243-CA5F-4DC9-9CDF-EA5E6F0107A8}" presName="connectorText" presStyleLbl="sibTrans2D1" presStyleIdx="0" presStyleCnt="5"/>
      <dgm:spPr/>
    </dgm:pt>
    <dgm:pt modelId="{6B977673-691F-4FD9-8428-B2A5F8C22E74}" type="pres">
      <dgm:prSet presAssocID="{17F5820F-7175-40E7-947B-D937EDA11AA9}" presName="node" presStyleLbl="node1" presStyleIdx="1" presStyleCnt="5" custScaleX="186970" custRadScaleRad="151746" custRadScaleInc="16179">
        <dgm:presLayoutVars>
          <dgm:bulletEnabled val="1"/>
        </dgm:presLayoutVars>
      </dgm:prSet>
      <dgm:spPr/>
    </dgm:pt>
    <dgm:pt modelId="{A77420F7-0E69-442A-8720-8F7B268B2E4B}" type="pres">
      <dgm:prSet presAssocID="{57231861-945D-427B-80AA-D8DC8D4DA53B}" presName="sibTrans" presStyleLbl="sibTrans2D1" presStyleIdx="1" presStyleCnt="5"/>
      <dgm:spPr/>
    </dgm:pt>
    <dgm:pt modelId="{6CBA8169-B412-44C8-940E-455CCBBB887C}" type="pres">
      <dgm:prSet presAssocID="{57231861-945D-427B-80AA-D8DC8D4DA53B}" presName="connectorText" presStyleLbl="sibTrans2D1" presStyleIdx="1" presStyleCnt="5"/>
      <dgm:spPr/>
    </dgm:pt>
    <dgm:pt modelId="{333EAFF9-FB77-4523-9F58-4650FDAE2653}" type="pres">
      <dgm:prSet presAssocID="{EBFF5301-BD79-443D-A42A-8ACEB72E6EF1}" presName="node" presStyleLbl="node1" presStyleIdx="2" presStyleCnt="5" custScaleX="175419" custRadScaleRad="117918" custRadScaleInc="-26189">
        <dgm:presLayoutVars>
          <dgm:bulletEnabled val="1"/>
        </dgm:presLayoutVars>
      </dgm:prSet>
      <dgm:spPr/>
    </dgm:pt>
    <dgm:pt modelId="{1CD69067-0611-40BC-8E1F-E3456E620A01}" type="pres">
      <dgm:prSet presAssocID="{2389ED64-96B7-4B12-9548-EEA885824ECD}" presName="sibTrans" presStyleLbl="sibTrans2D1" presStyleIdx="2" presStyleCnt="5" custScaleX="117696"/>
      <dgm:spPr/>
    </dgm:pt>
    <dgm:pt modelId="{9DCDE474-6641-45E0-80AB-507BBD30EA30}" type="pres">
      <dgm:prSet presAssocID="{2389ED64-96B7-4B12-9548-EEA885824ECD}" presName="connectorText" presStyleLbl="sibTrans2D1" presStyleIdx="2" presStyleCnt="5"/>
      <dgm:spPr/>
    </dgm:pt>
    <dgm:pt modelId="{4EF7D9A5-A281-4A5B-957E-1F685719EECF}" type="pres">
      <dgm:prSet presAssocID="{F4E78659-970E-4FBB-A52D-F4F81E1F91D3}" presName="node" presStyleLbl="node1" presStyleIdx="3" presStyleCnt="5" custScaleX="186920" custRadScaleRad="122600" custRadScaleInc="39399">
        <dgm:presLayoutVars>
          <dgm:bulletEnabled val="1"/>
        </dgm:presLayoutVars>
      </dgm:prSet>
      <dgm:spPr/>
    </dgm:pt>
    <dgm:pt modelId="{AC2C6F89-978B-4A87-888E-A5E0640359C5}" type="pres">
      <dgm:prSet presAssocID="{CBC75AD0-D759-408A-9E75-FBAE4CFAF0A8}" presName="sibTrans" presStyleLbl="sibTrans2D1" presStyleIdx="3" presStyleCnt="5" custLinFactNeighborX="73994" custLinFactNeighborY="-10795"/>
      <dgm:spPr/>
    </dgm:pt>
    <dgm:pt modelId="{9F08C491-2EF0-46BA-92BE-6449469C7D9C}" type="pres">
      <dgm:prSet presAssocID="{CBC75AD0-D759-408A-9E75-FBAE4CFAF0A8}" presName="connectorText" presStyleLbl="sibTrans2D1" presStyleIdx="3" presStyleCnt="5"/>
      <dgm:spPr/>
    </dgm:pt>
    <dgm:pt modelId="{EF5B60AF-C466-4DCC-9CBB-63FBC74B861E}" type="pres">
      <dgm:prSet presAssocID="{C5265DDF-7983-45D0-AEFC-63B827A7A86E}" presName="node" presStyleLbl="node1" presStyleIdx="4" presStyleCnt="5" custScaleX="195296" custRadScaleRad="150931" custRadScaleInc="-20566">
        <dgm:presLayoutVars>
          <dgm:bulletEnabled val="1"/>
        </dgm:presLayoutVars>
      </dgm:prSet>
      <dgm:spPr/>
    </dgm:pt>
    <dgm:pt modelId="{8A091296-A88A-4F5A-8E94-43BEBCA7B121}" type="pres">
      <dgm:prSet presAssocID="{8BEB6460-7A6F-4316-98B0-30115844C70D}" presName="sibTrans" presStyleLbl="sibTrans2D1" presStyleIdx="4" presStyleCnt="5" custLinFactX="-12789" custLinFactNeighborX="-100000" custLinFactNeighborY="-76242"/>
      <dgm:spPr/>
    </dgm:pt>
    <dgm:pt modelId="{926B4C91-C073-4988-9590-8CBFB8DC3368}" type="pres">
      <dgm:prSet presAssocID="{8BEB6460-7A6F-4316-98B0-30115844C70D}" presName="connectorText" presStyleLbl="sibTrans2D1" presStyleIdx="4" presStyleCnt="5"/>
      <dgm:spPr/>
    </dgm:pt>
  </dgm:ptLst>
  <dgm:cxnLst>
    <dgm:cxn modelId="{097F5007-D6BD-4CFA-ADC1-02D218291E0C}" type="presOf" srcId="{CBC75AD0-D759-408A-9E75-FBAE4CFAF0A8}" destId="{AC2C6F89-978B-4A87-888E-A5E0640359C5}" srcOrd="0" destOrd="0" presId="urn:microsoft.com/office/officeart/2005/8/layout/cycle2"/>
    <dgm:cxn modelId="{9460210A-D971-4097-99D6-05FA14CC600E}" type="presOf" srcId="{17F5820F-7175-40E7-947B-D937EDA11AA9}" destId="{6B977673-691F-4FD9-8428-B2A5F8C22E74}" srcOrd="0" destOrd="0" presId="urn:microsoft.com/office/officeart/2005/8/layout/cycle2"/>
    <dgm:cxn modelId="{EB325615-0C67-4C31-958C-90626641F891}" type="presOf" srcId="{F4E78659-970E-4FBB-A52D-F4F81E1F91D3}" destId="{4EF7D9A5-A281-4A5B-957E-1F685719EECF}" srcOrd="0" destOrd="0" presId="urn:microsoft.com/office/officeart/2005/8/layout/cycle2"/>
    <dgm:cxn modelId="{550AD917-3309-42E6-8315-9BB3E53CB4EA}" type="presOf" srcId="{8BEB6460-7A6F-4316-98B0-30115844C70D}" destId="{926B4C91-C073-4988-9590-8CBFB8DC3368}" srcOrd="1" destOrd="0" presId="urn:microsoft.com/office/officeart/2005/8/layout/cycle2"/>
    <dgm:cxn modelId="{6A912D35-5B62-412F-A8A5-0F4F9C2F1E2B}" srcId="{BB995BD5-214C-4D8A-8A65-E565B1CA9DAC}" destId="{C5265DDF-7983-45D0-AEFC-63B827A7A86E}" srcOrd="4" destOrd="0" parTransId="{EEF17A80-2B3D-49EB-AF3F-58E274712C77}" sibTransId="{8BEB6460-7A6F-4316-98B0-30115844C70D}"/>
    <dgm:cxn modelId="{DB591D60-3FCF-4CE6-9953-B8E09D3F6446}" srcId="{BB995BD5-214C-4D8A-8A65-E565B1CA9DAC}" destId="{F4E78659-970E-4FBB-A52D-F4F81E1F91D3}" srcOrd="3" destOrd="0" parTransId="{C2F7E101-B982-46A2-92EA-148E7BF19561}" sibTransId="{CBC75AD0-D759-408A-9E75-FBAE4CFAF0A8}"/>
    <dgm:cxn modelId="{3AB50E42-885E-4C07-9AFF-BEEF8309FBAE}" type="presOf" srcId="{C5265DDF-7983-45D0-AEFC-63B827A7A86E}" destId="{EF5B60AF-C466-4DCC-9CBB-63FBC74B861E}" srcOrd="0" destOrd="0" presId="urn:microsoft.com/office/officeart/2005/8/layout/cycle2"/>
    <dgm:cxn modelId="{E3F3AD42-CBF9-4276-901B-488536FC3FAE}" type="presOf" srcId="{57231861-945D-427B-80AA-D8DC8D4DA53B}" destId="{A77420F7-0E69-442A-8720-8F7B268B2E4B}" srcOrd="0" destOrd="0" presId="urn:microsoft.com/office/officeart/2005/8/layout/cycle2"/>
    <dgm:cxn modelId="{5B4CC567-68E1-4B99-8CC5-82D631ECD7AF}" type="presOf" srcId="{BB995BD5-214C-4D8A-8A65-E565B1CA9DAC}" destId="{38AE10C5-1884-42BF-A0CE-6F34431469BC}" srcOrd="0" destOrd="0" presId="urn:microsoft.com/office/officeart/2005/8/layout/cycle2"/>
    <dgm:cxn modelId="{11CF2F4A-F239-41EF-9715-46010B3BCB02}" type="presOf" srcId="{CBC75AD0-D759-408A-9E75-FBAE4CFAF0A8}" destId="{9F08C491-2EF0-46BA-92BE-6449469C7D9C}" srcOrd="1" destOrd="0" presId="urn:microsoft.com/office/officeart/2005/8/layout/cycle2"/>
    <dgm:cxn modelId="{7589974A-9E8F-4BD4-8FC7-55F1E30107FF}" type="presOf" srcId="{8BEB6460-7A6F-4316-98B0-30115844C70D}" destId="{8A091296-A88A-4F5A-8E94-43BEBCA7B121}" srcOrd="0" destOrd="0" presId="urn:microsoft.com/office/officeart/2005/8/layout/cycle2"/>
    <dgm:cxn modelId="{48BA9D4A-6253-46F8-9C47-E0D536CD1D30}" srcId="{BB995BD5-214C-4D8A-8A65-E565B1CA9DAC}" destId="{EBFF5301-BD79-443D-A42A-8ACEB72E6EF1}" srcOrd="2" destOrd="0" parTransId="{17BB2910-57BF-47C0-90F0-BDB8B60E1DB8}" sibTransId="{2389ED64-96B7-4B12-9548-EEA885824ECD}"/>
    <dgm:cxn modelId="{9D779C7C-6FB3-4B68-8D70-4FEEB144B684}" type="presOf" srcId="{2389ED64-96B7-4B12-9548-EEA885824ECD}" destId="{9DCDE474-6641-45E0-80AB-507BBD30EA30}" srcOrd="1" destOrd="0" presId="urn:microsoft.com/office/officeart/2005/8/layout/cycle2"/>
    <dgm:cxn modelId="{93DDC584-FC9F-4CD9-8394-AAE7627D3D66}" type="presOf" srcId="{EBFF5301-BD79-443D-A42A-8ACEB72E6EF1}" destId="{333EAFF9-FB77-4523-9F58-4650FDAE2653}" srcOrd="0" destOrd="0" presId="urn:microsoft.com/office/officeart/2005/8/layout/cycle2"/>
    <dgm:cxn modelId="{7198F586-F2BB-465C-892A-BBC8AECC9CBC}" type="presOf" srcId="{153A4BE4-C6E2-4B63-892B-AA9A193E1635}" destId="{B112B362-4C33-4504-9BFF-D1FB6102BB1D}" srcOrd="0" destOrd="0" presId="urn:microsoft.com/office/officeart/2005/8/layout/cycle2"/>
    <dgm:cxn modelId="{BE256499-8140-44F6-8618-4F79198CF40E}" srcId="{BB995BD5-214C-4D8A-8A65-E565B1CA9DAC}" destId="{153A4BE4-C6E2-4B63-892B-AA9A193E1635}" srcOrd="0" destOrd="0" parTransId="{CB86BC4E-CF51-4363-9E41-E4469D329725}" sibTransId="{2273F243-CA5F-4DC9-9CDF-EA5E6F0107A8}"/>
    <dgm:cxn modelId="{D43C72A7-112E-4D3F-AE83-70B95B1642A5}" srcId="{BB995BD5-214C-4D8A-8A65-E565B1CA9DAC}" destId="{17F5820F-7175-40E7-947B-D937EDA11AA9}" srcOrd="1" destOrd="0" parTransId="{D0D8E93D-0495-45AC-93A3-BE876D6102E8}" sibTransId="{57231861-945D-427B-80AA-D8DC8D4DA53B}"/>
    <dgm:cxn modelId="{C8D452C7-05C2-46C5-9A71-FA02646FF6C2}" type="presOf" srcId="{57231861-945D-427B-80AA-D8DC8D4DA53B}" destId="{6CBA8169-B412-44C8-940E-455CCBBB887C}" srcOrd="1" destOrd="0" presId="urn:microsoft.com/office/officeart/2005/8/layout/cycle2"/>
    <dgm:cxn modelId="{2EEF4CEF-1D39-406C-8F97-E83EADFE6FCE}" type="presOf" srcId="{2273F243-CA5F-4DC9-9CDF-EA5E6F0107A8}" destId="{9F1DE41A-7604-43D1-B534-2C980B8A6574}" srcOrd="1" destOrd="0" presId="urn:microsoft.com/office/officeart/2005/8/layout/cycle2"/>
    <dgm:cxn modelId="{2668E5FE-5E5C-4918-8127-59B8E20034D2}" type="presOf" srcId="{2389ED64-96B7-4B12-9548-EEA885824ECD}" destId="{1CD69067-0611-40BC-8E1F-E3456E620A01}" srcOrd="0" destOrd="0" presId="urn:microsoft.com/office/officeart/2005/8/layout/cycle2"/>
    <dgm:cxn modelId="{B9BC18FF-1CF6-49B1-A73B-B2B0C0FEBDFE}" type="presOf" srcId="{2273F243-CA5F-4DC9-9CDF-EA5E6F0107A8}" destId="{CD03998D-5B90-47A0-BF34-7A4FC0986FF3}" srcOrd="0" destOrd="0" presId="urn:microsoft.com/office/officeart/2005/8/layout/cycle2"/>
    <dgm:cxn modelId="{A6B936F1-A474-4E6F-AC70-30E0DE0D4D50}" type="presParOf" srcId="{38AE10C5-1884-42BF-A0CE-6F34431469BC}" destId="{B112B362-4C33-4504-9BFF-D1FB6102BB1D}" srcOrd="0" destOrd="0" presId="urn:microsoft.com/office/officeart/2005/8/layout/cycle2"/>
    <dgm:cxn modelId="{84B39F34-F13B-410D-9412-DF9B7022D7C4}" type="presParOf" srcId="{38AE10C5-1884-42BF-A0CE-6F34431469BC}" destId="{CD03998D-5B90-47A0-BF34-7A4FC0986FF3}" srcOrd="1" destOrd="0" presId="urn:microsoft.com/office/officeart/2005/8/layout/cycle2"/>
    <dgm:cxn modelId="{FFB14E91-9446-4919-BC9E-035CCED28F88}" type="presParOf" srcId="{CD03998D-5B90-47A0-BF34-7A4FC0986FF3}" destId="{9F1DE41A-7604-43D1-B534-2C980B8A6574}" srcOrd="0" destOrd="0" presId="urn:microsoft.com/office/officeart/2005/8/layout/cycle2"/>
    <dgm:cxn modelId="{AD53FFEB-388F-4459-B6B0-18E7B94F7460}" type="presParOf" srcId="{38AE10C5-1884-42BF-A0CE-6F34431469BC}" destId="{6B977673-691F-4FD9-8428-B2A5F8C22E74}" srcOrd="2" destOrd="0" presId="urn:microsoft.com/office/officeart/2005/8/layout/cycle2"/>
    <dgm:cxn modelId="{830AE852-7AE1-4E6F-A753-CBB0734DEB64}" type="presParOf" srcId="{38AE10C5-1884-42BF-A0CE-6F34431469BC}" destId="{A77420F7-0E69-442A-8720-8F7B268B2E4B}" srcOrd="3" destOrd="0" presId="urn:microsoft.com/office/officeart/2005/8/layout/cycle2"/>
    <dgm:cxn modelId="{51F3A978-3127-4590-86F4-61AC287DC3D4}" type="presParOf" srcId="{A77420F7-0E69-442A-8720-8F7B268B2E4B}" destId="{6CBA8169-B412-44C8-940E-455CCBBB887C}" srcOrd="0" destOrd="0" presId="urn:microsoft.com/office/officeart/2005/8/layout/cycle2"/>
    <dgm:cxn modelId="{C239A2D7-62BC-4267-AB41-34C793434F44}" type="presParOf" srcId="{38AE10C5-1884-42BF-A0CE-6F34431469BC}" destId="{333EAFF9-FB77-4523-9F58-4650FDAE2653}" srcOrd="4" destOrd="0" presId="urn:microsoft.com/office/officeart/2005/8/layout/cycle2"/>
    <dgm:cxn modelId="{233E2386-D323-4245-9025-457AF0F806FC}" type="presParOf" srcId="{38AE10C5-1884-42BF-A0CE-6F34431469BC}" destId="{1CD69067-0611-40BC-8E1F-E3456E620A01}" srcOrd="5" destOrd="0" presId="urn:microsoft.com/office/officeart/2005/8/layout/cycle2"/>
    <dgm:cxn modelId="{AA27DD29-678A-4514-BB00-411C7235CD9C}" type="presParOf" srcId="{1CD69067-0611-40BC-8E1F-E3456E620A01}" destId="{9DCDE474-6641-45E0-80AB-507BBD30EA30}" srcOrd="0" destOrd="0" presId="urn:microsoft.com/office/officeart/2005/8/layout/cycle2"/>
    <dgm:cxn modelId="{CA437A6A-F5A0-4434-A460-AA583AAD895D}" type="presParOf" srcId="{38AE10C5-1884-42BF-A0CE-6F34431469BC}" destId="{4EF7D9A5-A281-4A5B-957E-1F685719EECF}" srcOrd="6" destOrd="0" presId="urn:microsoft.com/office/officeart/2005/8/layout/cycle2"/>
    <dgm:cxn modelId="{64157341-9814-475F-B4E9-C33A29D58C0D}" type="presParOf" srcId="{38AE10C5-1884-42BF-A0CE-6F34431469BC}" destId="{AC2C6F89-978B-4A87-888E-A5E0640359C5}" srcOrd="7" destOrd="0" presId="urn:microsoft.com/office/officeart/2005/8/layout/cycle2"/>
    <dgm:cxn modelId="{5401F225-052C-4449-AA81-EADFFAB6DA95}" type="presParOf" srcId="{AC2C6F89-978B-4A87-888E-A5E0640359C5}" destId="{9F08C491-2EF0-46BA-92BE-6449469C7D9C}" srcOrd="0" destOrd="0" presId="urn:microsoft.com/office/officeart/2005/8/layout/cycle2"/>
    <dgm:cxn modelId="{6B765C45-5898-48E1-BA89-9BD6DAA30518}" type="presParOf" srcId="{38AE10C5-1884-42BF-A0CE-6F34431469BC}" destId="{EF5B60AF-C466-4DCC-9CBB-63FBC74B861E}" srcOrd="8" destOrd="0" presId="urn:microsoft.com/office/officeart/2005/8/layout/cycle2"/>
    <dgm:cxn modelId="{2138C8EC-F859-470B-A6DD-544F1C47725B}" type="presParOf" srcId="{38AE10C5-1884-42BF-A0CE-6F34431469BC}" destId="{8A091296-A88A-4F5A-8E94-43BEBCA7B121}" srcOrd="9" destOrd="0" presId="urn:microsoft.com/office/officeart/2005/8/layout/cycle2"/>
    <dgm:cxn modelId="{4190A9BF-56B3-41F3-85AE-B673C60E7090}" type="presParOf" srcId="{8A091296-A88A-4F5A-8E94-43BEBCA7B121}" destId="{926B4C91-C073-4988-9590-8CBFB8DC3368}" srcOrd="0" destOrd="0" presId="urn:microsoft.com/office/officeart/2005/8/layout/cycle2"/>
  </dgm:cxnLst>
  <dgm:bg/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B362-4C33-4504-9BFF-D1FB6102BB1D}">
      <dsp:nvSpPr>
        <dsp:cNvPr id="0" name=""/>
        <dsp:cNvSpPr/>
      </dsp:nvSpPr>
      <dsp:spPr>
        <a:xfrm>
          <a:off x="2552414" y="173"/>
          <a:ext cx="2439261" cy="132736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0070C0"/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70C0"/>
              </a:solidFill>
            </a:rPr>
            <a:t>Ai bisogni degli alunni</a:t>
          </a:r>
        </a:p>
      </dsp:txBody>
      <dsp:txXfrm>
        <a:off x="2909636" y="194561"/>
        <a:ext cx="1724817" cy="938590"/>
      </dsp:txXfrm>
    </dsp:sp>
    <dsp:sp modelId="{CD03998D-5B90-47A0-BF34-7A4FC0986FF3}">
      <dsp:nvSpPr>
        <dsp:cNvPr id="0" name=""/>
        <dsp:cNvSpPr/>
      </dsp:nvSpPr>
      <dsp:spPr>
        <a:xfrm rot="1497065">
          <a:off x="5130441" y="777254"/>
          <a:ext cx="358152" cy="447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5135455" y="844188"/>
        <a:ext cx="250706" cy="268792"/>
      </dsp:txXfrm>
    </dsp:sp>
    <dsp:sp modelId="{6B977673-691F-4FD9-8428-B2A5F8C22E74}">
      <dsp:nvSpPr>
        <dsp:cNvPr id="0" name=""/>
        <dsp:cNvSpPr/>
      </dsp:nvSpPr>
      <dsp:spPr>
        <a:xfrm>
          <a:off x="5007055" y="1152131"/>
          <a:ext cx="2481776" cy="1327366"/>
        </a:xfrm>
        <a:prstGeom prst="ellipse">
          <a:avLst/>
        </a:prstGeom>
        <a:solidFill>
          <a:srgbClr val="FFC409"/>
        </a:solidFill>
        <a:ln w="25400" cap="flat" cmpd="sng" algn="ctr">
          <a:solidFill>
            <a:srgbClr val="0070C0"/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70C0"/>
              </a:solidFill>
            </a:rPr>
            <a:t>Al dialogo con le famiglie</a:t>
          </a:r>
        </a:p>
      </dsp:txBody>
      <dsp:txXfrm>
        <a:off x="5370503" y="1346519"/>
        <a:ext cx="1754880" cy="938590"/>
      </dsp:txXfrm>
    </dsp:sp>
    <dsp:sp modelId="{A77420F7-0E69-442A-8720-8F7B268B2E4B}">
      <dsp:nvSpPr>
        <dsp:cNvPr id="0" name=""/>
        <dsp:cNvSpPr/>
      </dsp:nvSpPr>
      <dsp:spPr>
        <a:xfrm rot="7129523">
          <a:off x="5531406" y="2540383"/>
          <a:ext cx="389026" cy="447986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10800000">
        <a:off x="5617895" y="2578856"/>
        <a:ext cx="272318" cy="268792"/>
      </dsp:txXfrm>
    </dsp:sp>
    <dsp:sp modelId="{333EAFF9-FB77-4523-9F58-4650FDAE2653}">
      <dsp:nvSpPr>
        <dsp:cNvPr id="0" name=""/>
        <dsp:cNvSpPr/>
      </dsp:nvSpPr>
      <dsp:spPr>
        <a:xfrm>
          <a:off x="4030938" y="3065121"/>
          <a:ext cx="2328452" cy="132736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0070C0"/>
          </a:solidFill>
          <a:prstDash val="solid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70C0"/>
              </a:solidFill>
            </a:rPr>
            <a:t>Alle sollecitazioni del territorio</a:t>
          </a:r>
        </a:p>
      </dsp:txBody>
      <dsp:txXfrm>
        <a:off x="4371932" y="3259509"/>
        <a:ext cx="1646464" cy="938590"/>
      </dsp:txXfrm>
    </dsp:sp>
    <dsp:sp modelId="{1CD69067-0611-40BC-8E1F-E3456E620A01}">
      <dsp:nvSpPr>
        <dsp:cNvPr id="0" name=""/>
        <dsp:cNvSpPr/>
      </dsp:nvSpPr>
      <dsp:spPr>
        <a:xfrm rot="10846451">
          <a:off x="3541603" y="3485057"/>
          <a:ext cx="383316" cy="447986"/>
        </a:xfrm>
        <a:prstGeom prst="rightArrow">
          <a:avLst>
            <a:gd name="adj1" fmla="val 60000"/>
            <a:gd name="adj2" fmla="val 50000"/>
          </a:avLst>
        </a:prstGeom>
        <a:solidFill>
          <a:srgbClr val="FFC4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10800000">
        <a:off x="3656593" y="3575431"/>
        <a:ext cx="268321" cy="268792"/>
      </dsp:txXfrm>
    </dsp:sp>
    <dsp:sp modelId="{4EF7D9A5-A281-4A5B-957E-1F685719EECF}">
      <dsp:nvSpPr>
        <dsp:cNvPr id="0" name=""/>
        <dsp:cNvSpPr/>
      </dsp:nvSpPr>
      <dsp:spPr>
        <a:xfrm>
          <a:off x="936107" y="3024332"/>
          <a:ext cx="2481112" cy="132736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0070C0"/>
          </a:solidFill>
          <a:prstDash val="solid"/>
        </a:ln>
        <a:effectLst>
          <a:innerShdw blurRad="63500" dist="50800" dir="108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70C0"/>
              </a:solidFill>
            </a:rPr>
            <a:t>Alle innovazioni</a:t>
          </a:r>
        </a:p>
      </dsp:txBody>
      <dsp:txXfrm>
        <a:off x="1299457" y="3218720"/>
        <a:ext cx="1754412" cy="938590"/>
      </dsp:txXfrm>
    </dsp:sp>
    <dsp:sp modelId="{AC2C6F89-978B-4A87-888E-A5E0640359C5}">
      <dsp:nvSpPr>
        <dsp:cNvPr id="0" name=""/>
        <dsp:cNvSpPr/>
      </dsp:nvSpPr>
      <dsp:spPr>
        <a:xfrm rot="14636141">
          <a:off x="1813414" y="2524146"/>
          <a:ext cx="303457" cy="44798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10800000">
        <a:off x="1878932" y="2654632"/>
        <a:ext cx="212420" cy="268792"/>
      </dsp:txXfrm>
    </dsp:sp>
    <dsp:sp modelId="{EF5B60AF-C466-4DCC-9CBB-63FBC74B861E}">
      <dsp:nvSpPr>
        <dsp:cNvPr id="0" name=""/>
        <dsp:cNvSpPr/>
      </dsp:nvSpPr>
      <dsp:spPr>
        <a:xfrm>
          <a:off x="0" y="1224136"/>
          <a:ext cx="2592293" cy="132736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0070C0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70C0"/>
              </a:solidFill>
            </a:rPr>
            <a:t>All’organizzazione</a:t>
          </a:r>
        </a:p>
      </dsp:txBody>
      <dsp:txXfrm>
        <a:off x="379633" y="1418524"/>
        <a:ext cx="1833027" cy="938590"/>
      </dsp:txXfrm>
    </dsp:sp>
    <dsp:sp modelId="{8A091296-A88A-4F5A-8E94-43BEBCA7B121}">
      <dsp:nvSpPr>
        <dsp:cNvPr id="0" name=""/>
        <dsp:cNvSpPr/>
      </dsp:nvSpPr>
      <dsp:spPr>
        <a:xfrm rot="20021668">
          <a:off x="1922737" y="707690"/>
          <a:ext cx="378784" cy="447986"/>
        </a:xfrm>
        <a:prstGeom prst="rightArrow">
          <a:avLst>
            <a:gd name="adj1" fmla="val 60000"/>
            <a:gd name="adj2" fmla="val 50000"/>
          </a:avLst>
        </a:prstGeom>
        <a:solidFill>
          <a:srgbClr val="00A4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1928621" y="822466"/>
        <a:ext cx="265149" cy="26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A50280-79D2-46DA-B6C0-3AC8106C0D9E}" type="datetimeFigureOut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6975D9-E5D0-4F30-AA39-3312D10C6B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5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BE05-7F1E-407B-A471-A516FB0A3348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8107-96F8-492D-A8EC-961F58185B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9432-8C36-43E8-B05B-31EDBDDE33F9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46B7-0B56-4917-AE8E-85A2161C2D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BBE4-D76B-40C7-91AE-F32AA6102699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47A3-82E5-4FBD-AD65-9A63BA7831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1FC1-8D27-48EE-AF04-5835EA5B2307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DCCD-CEE1-4B1E-A3C5-3E8C0736BC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95964-1E15-4836-8CFB-AE8DB2FA74AD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766F-0BE9-4F87-9A22-623E11E99B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E09D-05F1-4D99-BA35-35FAE20A9E3B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DA10-D0A2-4E2F-B9EF-64F9CAEE50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93AD-AAE4-4E94-9E07-EEA65F369A1D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29AD-CF6B-4C6C-B3AB-6343E875E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DD77-2BDE-44CB-B09F-7DA650C54E1B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4224-4C33-4168-ACC4-E0B6442F76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FC71-2FFB-4844-9E9F-0EC2DA619ADB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A78E-9A2F-4251-9EA6-B2EA4165F1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A72E-5751-455F-B4F3-674BFA567D0C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0384-2756-448F-B2E4-A0CCF4CAF4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2D53-1589-4380-84A0-E13354ED128E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69D5-2102-4084-A854-E5AAE1F4A0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B009BA-2717-4B47-B531-799F442A27D1}" type="datetime1">
              <a:rPr lang="it-IT"/>
              <a:pPr>
                <a:defRPr/>
              </a:pPr>
              <a:t>15/12/2021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Istituto Comprensivo Statale "Rita Levi Montalcini”</a:t>
            </a: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AD85B8-72D7-4131-80FB-DDB35C9684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29" r:id="rId2"/>
    <p:sldLayoutId id="2147484138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9" r:id="rId9"/>
    <p:sldLayoutId id="2147484135" r:id="rId10"/>
    <p:sldLayoutId id="214748413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audio" Target="../media/audio1.wav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125837" y="14499"/>
            <a:ext cx="7848872" cy="1354217"/>
          </a:xfrm>
          <a:prstGeom prst="rect">
            <a:avLst/>
          </a:prstGeom>
          <a:solidFill>
            <a:srgbClr val="00CCFF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Piano triennale dell’Offerta Formativa</a:t>
            </a:r>
          </a:p>
          <a:p>
            <a:r>
              <a:rPr lang="it-IT" sz="1400" b="1" dirty="0"/>
              <a:t>                                                        EX ART. 1, COMMA 14, LEGGE N.107/2015.</a:t>
            </a:r>
            <a:endParaRPr lang="it-IT" sz="1400" dirty="0"/>
          </a:p>
          <a:p>
            <a:r>
              <a:rPr lang="it-IT" sz="1400" dirty="0"/>
              <a:t>      Aggiornamento annuale art.1 comma 12 legge 107/2015  – Emergenza Covid-19 a. s. 2021-2022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4" name="Segnaposto piè di pagina 14"/>
          <p:cNvSpPr>
            <a:spLocks noGrp="1"/>
          </p:cNvSpPr>
          <p:nvPr>
            <p:ph type="ftr" sz="quarter" idx="11"/>
          </p:nvPr>
        </p:nvSpPr>
        <p:spPr bwMode="auto">
          <a:xfrm>
            <a:off x="755650" y="6356350"/>
            <a:ext cx="734536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5300A-9F3A-426F-8F54-54D7B67D4D8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" y="182759"/>
            <a:ext cx="1572114" cy="187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umetto 4 7"/>
          <p:cNvSpPr/>
          <p:nvPr/>
        </p:nvSpPr>
        <p:spPr>
          <a:xfrm>
            <a:off x="899592" y="1566030"/>
            <a:ext cx="2664295" cy="1502478"/>
          </a:xfrm>
          <a:prstGeom prst="cloudCallout">
            <a:avLst>
              <a:gd name="adj1" fmla="val 59951"/>
              <a:gd name="adj2" fmla="val 101343"/>
            </a:avLst>
          </a:prstGeom>
          <a:solidFill>
            <a:srgbClr val="FFC409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000FF"/>
                </a:solidFill>
                <a:latin typeface="Comic Sans MS" pitchFamily="66" charset="0"/>
              </a:rPr>
              <a:t>Anno scolastico 2021-2022</a:t>
            </a:r>
            <a:endParaRPr lang="it-IT" sz="1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662773" y="4991784"/>
            <a:ext cx="5715040" cy="1227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it-IT" sz="1400" b="1" kern="1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8" name="Picture 4" descr="Visualizza immagine di origine">
            <a:extLst>
              <a:ext uri="{FF2B5EF4-FFF2-40B4-BE49-F238E27FC236}">
                <a16:creationId xmlns:a16="http://schemas.microsoft.com/office/drawing/2014/main" id="{AAE07CF3-DB6D-474C-9382-34E4EF75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70578"/>
            <a:ext cx="2632374" cy="2010176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ualizza immagine di origine">
            <a:extLst>
              <a:ext uri="{FF2B5EF4-FFF2-40B4-BE49-F238E27FC236}">
                <a16:creationId xmlns:a16="http://schemas.microsoft.com/office/drawing/2014/main" id="{89C205F3-7C8A-416E-A533-E3162440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68" y="3423106"/>
            <a:ext cx="2877251" cy="1938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sualizza immagine di origine">
            <a:extLst>
              <a:ext uri="{FF2B5EF4-FFF2-40B4-BE49-F238E27FC236}">
                <a16:creationId xmlns:a16="http://schemas.microsoft.com/office/drawing/2014/main" id="{E3D16826-32C1-43BE-AF63-F1E3E27B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51" y="3395588"/>
            <a:ext cx="2019348" cy="13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sualizza immagine di origine">
            <a:extLst>
              <a:ext uri="{FF2B5EF4-FFF2-40B4-BE49-F238E27FC236}">
                <a16:creationId xmlns:a16="http://schemas.microsoft.com/office/drawing/2014/main" id="{A5CAD898-FA5F-4928-A1C4-EC89594B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8" y="3309638"/>
            <a:ext cx="2322672" cy="15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6A0A451-8A6F-4F14-9CFB-C7C3FB4BDB11}"/>
              </a:ext>
            </a:extLst>
          </p:cNvPr>
          <p:cNvSpPr/>
          <p:nvPr/>
        </p:nvSpPr>
        <p:spPr>
          <a:xfrm>
            <a:off x="402847" y="9862664"/>
            <a:ext cx="185982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Insieme   </a:t>
            </a:r>
          </a:p>
          <a:p>
            <a:pPr algn="ctr"/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Costruiamo Conoscenza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0A1ED73-8447-4B57-9458-74CBC54FA3A2}"/>
              </a:ext>
            </a:extLst>
          </p:cNvPr>
          <p:cNvSpPr/>
          <p:nvPr/>
        </p:nvSpPr>
        <p:spPr>
          <a:xfrm>
            <a:off x="2045511" y="5298550"/>
            <a:ext cx="758867" cy="447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6" name="Picture 12" descr="Visualizza immagine di origine">
            <a:extLst>
              <a:ext uri="{FF2B5EF4-FFF2-40B4-BE49-F238E27FC236}">
                <a16:creationId xmlns:a16="http://schemas.microsoft.com/office/drawing/2014/main" id="{C09ECCA4-22A4-4A5D-A6B3-DBE08AB9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4" y="5106684"/>
            <a:ext cx="1656095" cy="13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sualizza immagine di origine">
            <a:extLst>
              <a:ext uri="{FF2B5EF4-FFF2-40B4-BE49-F238E27FC236}">
                <a16:creationId xmlns:a16="http://schemas.microsoft.com/office/drawing/2014/main" id="{3ECBFC98-E1A3-42EE-92EE-27B42196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2" y="4991784"/>
            <a:ext cx="1688578" cy="1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56C93312-F4D0-4E73-8B78-F869C059F00B}"/>
              </a:ext>
            </a:extLst>
          </p:cNvPr>
          <p:cNvSpPr/>
          <p:nvPr/>
        </p:nvSpPr>
        <p:spPr>
          <a:xfrm>
            <a:off x="3069532" y="5346382"/>
            <a:ext cx="37930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Insieme </a:t>
            </a:r>
          </a:p>
          <a:p>
            <a:pPr algn="ctr"/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Costruiamo Conoscenza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thumbnailCA3R251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57298"/>
            <a:ext cx="5398400" cy="4916189"/>
          </a:xfrm>
          <a:prstGeom prst="rect">
            <a:avLst/>
          </a:prstGeom>
          <a:solidFill>
            <a:srgbClr val="FFFF00"/>
          </a:solidFill>
          <a:ln w="38100">
            <a:solidFill>
              <a:srgbClr val="F22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387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215082"/>
            <a:ext cx="9144000" cy="412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 San Giorgio del Sannio (BN)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D996C-1EC6-4823-9AEE-C1CA3035361B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6" name="Freccia circolare a destra 5"/>
          <p:cNvSpPr/>
          <p:nvPr/>
        </p:nvSpPr>
        <p:spPr>
          <a:xfrm rot="16530853">
            <a:off x="1959097" y="2063853"/>
            <a:ext cx="1190692" cy="180268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7" name="Freccia circolare a sinistra 6"/>
          <p:cNvSpPr/>
          <p:nvPr/>
        </p:nvSpPr>
        <p:spPr>
          <a:xfrm rot="5617840">
            <a:off x="6363843" y="1822838"/>
            <a:ext cx="996876" cy="1714401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reccia circolare in su 7"/>
          <p:cNvSpPr/>
          <p:nvPr/>
        </p:nvSpPr>
        <p:spPr>
          <a:xfrm rot="17774908">
            <a:off x="3812252" y="3956912"/>
            <a:ext cx="1882081" cy="1228524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775" y="692696"/>
            <a:ext cx="9054466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spc="200" dirty="0">
                <a:ln w="29210">
                  <a:solidFill>
                    <a:srgbClr val="FFFF00"/>
                  </a:solidFill>
                </a:ln>
                <a:solidFill>
                  <a:srgbClr val="D028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ritannic Bold" pitchFamily="34" charset="0"/>
              </a:rPr>
              <a:t>È costruito intorno all’alunno e coinvolge</a:t>
            </a:r>
            <a:endParaRPr lang="it-IT" sz="3200" dirty="0">
              <a:ln w="29210">
                <a:solidFill>
                  <a:srgbClr val="FFFF00"/>
                </a:solidFill>
              </a:ln>
              <a:solidFill>
                <a:srgbClr val="D028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071538" y="1643050"/>
            <a:ext cx="649287" cy="2952750"/>
          </a:xfrm>
          <a:prstGeom prst="ellipse">
            <a:avLst/>
          </a:prstGeom>
          <a:solidFill>
            <a:srgbClr val="FFFF00"/>
          </a:solidFill>
          <a:ln>
            <a:solidFill>
              <a:srgbClr val="F22E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2" name="Ovale 11"/>
          <p:cNvSpPr/>
          <p:nvPr/>
        </p:nvSpPr>
        <p:spPr>
          <a:xfrm>
            <a:off x="7667625" y="1773238"/>
            <a:ext cx="576263" cy="2808287"/>
          </a:xfrm>
          <a:prstGeom prst="ellipse">
            <a:avLst/>
          </a:prstGeom>
          <a:solidFill>
            <a:srgbClr val="FFFF00"/>
          </a:solidFill>
          <a:ln>
            <a:solidFill>
              <a:srgbClr val="F22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3" name="Ovale 12"/>
          <p:cNvSpPr/>
          <p:nvPr/>
        </p:nvSpPr>
        <p:spPr>
          <a:xfrm>
            <a:off x="2714612" y="5214950"/>
            <a:ext cx="4103687" cy="6477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2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TERRITORIO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214422"/>
            <a:ext cx="1620182" cy="187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 San Giorgio del </a:t>
            </a:r>
            <a:r>
              <a:rPr lang="it-IT" sz="1400" b="1" dirty="0" err="1">
                <a:solidFill>
                  <a:srgbClr val="0070C0"/>
                </a:solidFill>
                <a:latin typeface="Comic Sans MS" pitchFamily="66" charset="0"/>
              </a:rPr>
              <a:t>Sannio</a:t>
            </a:r>
            <a:r>
              <a:rPr lang="it-IT" sz="1400" b="1" dirty="0">
                <a:solidFill>
                  <a:srgbClr val="0070C0"/>
                </a:solidFill>
                <a:latin typeface="Comic Sans MS" pitchFamily="66" charset="0"/>
              </a:rPr>
              <a:t>(BN)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386A5-6ECE-4E69-BCB1-CB212F0E6E54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18436" name="Rettangolo 3"/>
          <p:cNvSpPr>
            <a:spLocks noChangeArrowheads="1"/>
          </p:cNvSpPr>
          <p:nvPr/>
        </p:nvSpPr>
        <p:spPr bwMode="auto">
          <a:xfrm>
            <a:off x="250825" y="549275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pPr algn="ctr"/>
            <a:endParaRPr lang="it-IT" sz="2400" dirty="0">
              <a:latin typeface="Comic Sans MS" pitchFamily="66" charset="0"/>
            </a:endParaRPr>
          </a:p>
          <a:p>
            <a:pPr algn="ctr"/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Promuovere una Scuola attenta e disponibile</a:t>
            </a:r>
          </a:p>
          <a:p>
            <a:pPr algn="ctr"/>
            <a:endParaRPr lang="it-IT" sz="2400" dirty="0">
              <a:latin typeface="Comic Sans MS" pitchFamily="66" charset="0"/>
            </a:endParaRPr>
          </a:p>
          <a:p>
            <a:pPr algn="ctr"/>
            <a:endParaRPr lang="it-IT" sz="2400" dirty="0">
              <a:latin typeface="Comic Sans MS" pitchFamily="66" charset="0"/>
            </a:endParaRPr>
          </a:p>
          <a:p>
            <a:pPr algn="ctr"/>
            <a:endParaRPr lang="it-IT" sz="2400" dirty="0">
              <a:latin typeface="Comic Sans MS" pitchFamily="66" charset="0"/>
            </a:endParaRPr>
          </a:p>
        </p:txBody>
      </p:sp>
      <p:graphicFrame>
        <p:nvGraphicFramePr>
          <p:cNvPr id="7" name="Diagramma 6"/>
          <p:cNvGraphicFramePr/>
          <p:nvPr/>
        </p:nvGraphicFramePr>
        <p:xfrm>
          <a:off x="827584" y="1700808"/>
          <a:ext cx="74888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 descr="thumbnailCAO3YH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3068960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643174" y="785794"/>
            <a:ext cx="3857651" cy="44924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it-IT" sz="2400" kern="10" spc="0" dirty="0" err="1">
                <a:ln w="952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Mission</a:t>
            </a:r>
            <a:r>
              <a:rPr lang="it-IT" sz="2400" kern="10" spc="0" dirty="0">
                <a:ln w="952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 d‘Istituto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" y="182759"/>
            <a:ext cx="1620182" cy="187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thumbnailCA2DEM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4475085" cy="2341645"/>
          </a:xfrm>
          <a:prstGeom prst="bevel">
            <a:avLst/>
          </a:prstGeom>
          <a:ln>
            <a:solidFill>
              <a:srgbClr val="0070C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507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FFC00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186EA-CDCB-4630-A53C-DAF362A6BC94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1560" y="476672"/>
            <a:ext cx="7848872" cy="584775"/>
          </a:xfrm>
          <a:prstGeom prst="rect">
            <a:avLst/>
          </a:prstGeom>
          <a:gradFill>
            <a:gsLst>
              <a:gs pos="0">
                <a:srgbClr val="CC99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200000" scaled="0"/>
          </a:gradFill>
          <a:ln>
            <a:solidFill>
              <a:srgbClr val="FFC40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Continuità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611188" y="1196975"/>
            <a:ext cx="4681537" cy="1439863"/>
          </a:xfrm>
          <a:prstGeom prst="rightArrow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itchFamily="66" charset="0"/>
              </a:rPr>
              <a:t>                                          Orizzontale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itchFamily="66" charset="0"/>
              </a:rPr>
              <a:t>Tra Scuola e Territorio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Comic Sans MS" pitchFamily="66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323850" y="5157788"/>
            <a:ext cx="2160588" cy="1079500"/>
          </a:xfrm>
          <a:prstGeom prst="ellipse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latin typeface="Comic Sans MS" pitchFamily="66" charset="0"/>
              </a:rPr>
              <a:t>Progetti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latin typeface="Comic Sans MS" pitchFamily="66" charset="0"/>
              </a:rPr>
              <a:t>formativi</a:t>
            </a:r>
          </a:p>
        </p:txBody>
      </p:sp>
      <p:sp>
        <p:nvSpPr>
          <p:cNvPr id="11" name="Ovale 10"/>
          <p:cNvSpPr/>
          <p:nvPr/>
        </p:nvSpPr>
        <p:spPr>
          <a:xfrm>
            <a:off x="2555875" y="5157788"/>
            <a:ext cx="2376488" cy="1079500"/>
          </a:xfrm>
          <a:prstGeom prst="ellipse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latin typeface="Comic Sans MS" pitchFamily="66" charset="0"/>
              </a:rPr>
              <a:t>Progetti di miglioramento</a:t>
            </a:r>
          </a:p>
        </p:txBody>
      </p:sp>
      <p:sp>
        <p:nvSpPr>
          <p:cNvPr id="12" name="Ovale 11"/>
          <p:cNvSpPr/>
          <p:nvPr/>
        </p:nvSpPr>
        <p:spPr>
          <a:xfrm>
            <a:off x="5003800" y="5157788"/>
            <a:ext cx="2160588" cy="1079500"/>
          </a:xfrm>
          <a:prstGeom prst="ellipse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latin typeface="Comic Sans MS" pitchFamily="66" charset="0"/>
              </a:rPr>
              <a:t>Progetti di ampliamento</a:t>
            </a:r>
          </a:p>
        </p:txBody>
      </p:sp>
      <p:sp>
        <p:nvSpPr>
          <p:cNvPr id="13" name="Ovale 12"/>
          <p:cNvSpPr/>
          <p:nvPr/>
        </p:nvSpPr>
        <p:spPr>
          <a:xfrm>
            <a:off x="6443663" y="1412875"/>
            <a:ext cx="2449512" cy="10795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</a:rPr>
              <a:t>Progettazione collegiale</a:t>
            </a:r>
          </a:p>
        </p:txBody>
      </p:sp>
      <p:sp>
        <p:nvSpPr>
          <p:cNvPr id="14" name="Ovale 13"/>
          <p:cNvSpPr/>
          <p:nvPr/>
        </p:nvSpPr>
        <p:spPr>
          <a:xfrm>
            <a:off x="6372225" y="2708275"/>
            <a:ext cx="2520950" cy="108108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latin typeface="Comic Sans MS" pitchFamily="66" charset="0"/>
              </a:rPr>
              <a:t>Realizzazione corresponsabile delle attività</a:t>
            </a:r>
          </a:p>
        </p:txBody>
      </p:sp>
      <p:sp>
        <p:nvSpPr>
          <p:cNvPr id="15" name="Ovale 14"/>
          <p:cNvSpPr/>
          <p:nvPr/>
        </p:nvSpPr>
        <p:spPr>
          <a:xfrm>
            <a:off x="6443663" y="4005263"/>
            <a:ext cx="2449512" cy="10795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latin typeface="Comic Sans MS" pitchFamily="66" charset="0"/>
              </a:rPr>
              <a:t>Organizzazione flessibile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5076056" y="1196752"/>
            <a:ext cx="1296144" cy="3816424"/>
          </a:xfrm>
          <a:prstGeom prst="downArrow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</a:rPr>
              <a:t>Verticale      tra Scuole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D93AE-250A-478F-A079-79C7F4BFE040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1560" y="476672"/>
            <a:ext cx="7848872" cy="584775"/>
          </a:xfrm>
          <a:prstGeom prst="rect">
            <a:avLst/>
          </a:prstGeom>
          <a:gradFill>
            <a:gsLst>
              <a:gs pos="0">
                <a:srgbClr val="CC99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200000" scaled="0"/>
          </a:gradFill>
          <a:ln>
            <a:solidFill>
              <a:srgbClr val="FFC40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L’Orientamento metodologico</a:t>
            </a:r>
          </a:p>
        </p:txBody>
      </p:sp>
      <p:sp>
        <p:nvSpPr>
          <p:cNvPr id="11" name="Nuvola 10"/>
          <p:cNvSpPr/>
          <p:nvPr/>
        </p:nvSpPr>
        <p:spPr>
          <a:xfrm rot="10800000" flipV="1">
            <a:off x="539552" y="1196752"/>
            <a:ext cx="7992888" cy="3528392"/>
          </a:xfrm>
          <a:prstGeom prst="cloud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sz="2400" b="1" dirty="0">
                <a:solidFill>
                  <a:srgbClr val="548DD4"/>
                </a:solidFill>
                <a:latin typeface="Comic Sans MS" pitchFamily="66" charset="0"/>
                <a:ea typeface="Times New Roman" pitchFamily="18" charset="0"/>
              </a:rPr>
              <a:t>Privilegiare l</a:t>
            </a:r>
            <a:r>
              <a:rPr lang="it-IT" sz="2400" b="1" dirty="0">
                <a:solidFill>
                  <a:srgbClr val="548DD4"/>
                </a:solidFill>
                <a:latin typeface="Arial"/>
                <a:ea typeface="Times New Roman" pitchFamily="18" charset="0"/>
              </a:rPr>
              <a:t>’</a:t>
            </a:r>
            <a:r>
              <a:rPr lang="it-IT" sz="2400" b="1" dirty="0">
                <a:solidFill>
                  <a:srgbClr val="548DD4"/>
                </a:solidFill>
                <a:latin typeface="Comic Sans MS" pitchFamily="66" charset="0"/>
                <a:ea typeface="Times New Roman" pitchFamily="18" charset="0"/>
              </a:rPr>
              <a:t>azione di </a:t>
            </a:r>
            <a:endParaRPr lang="it-IT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it-IT" sz="2400" b="1" dirty="0">
                <a:solidFill>
                  <a:srgbClr val="548DD4"/>
                </a:solidFill>
                <a:latin typeface="Comic Sans MS" pitchFamily="66" charset="0"/>
                <a:ea typeface="Times New Roman" pitchFamily="18" charset="0"/>
              </a:rPr>
              <a:t>insegnamento/apprendimento </a:t>
            </a:r>
            <a:endParaRPr lang="it-IT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it-IT" sz="2400" b="1" dirty="0">
                <a:solidFill>
                  <a:srgbClr val="548DD4"/>
                </a:solidFill>
                <a:latin typeface="Comic Sans MS" pitchFamily="66" charset="0"/>
                <a:ea typeface="Times New Roman" pitchFamily="18" charset="0"/>
              </a:rPr>
              <a:t>attraverso l</a:t>
            </a:r>
            <a:r>
              <a:rPr lang="it-IT" sz="2400" b="1" dirty="0">
                <a:solidFill>
                  <a:srgbClr val="548DD4"/>
                </a:solidFill>
                <a:latin typeface="Arial"/>
                <a:ea typeface="Times New Roman" pitchFamily="18" charset="0"/>
              </a:rPr>
              <a:t>’</a:t>
            </a:r>
            <a:r>
              <a:rPr lang="it-IT" sz="2400" b="1" dirty="0">
                <a:solidFill>
                  <a:srgbClr val="548DD4"/>
                </a:solidFill>
                <a:latin typeface="Comic Sans MS" pitchFamily="66" charset="0"/>
                <a:ea typeface="Times New Roman" pitchFamily="18" charset="0"/>
              </a:rPr>
              <a:t>adozione di metodologie didattiche che favoriscano la costruzione e la produzione di conoscenza</a:t>
            </a:r>
          </a:p>
          <a:p>
            <a:pPr algn="ctr" eaLnBrk="0" hangingPunct="0">
              <a:defRPr/>
            </a:pPr>
            <a:endParaRPr lang="it-IT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5921375" y="4598988"/>
            <a:ext cx="18415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it-IT"/>
          </a:p>
        </p:txBody>
      </p:sp>
      <p:pic>
        <p:nvPicPr>
          <p:cNvPr id="8" name="Immagine 7" descr="imagesCALTZT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653136"/>
            <a:ext cx="2520280" cy="1960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imagesCALTZT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25144"/>
            <a:ext cx="2520280" cy="1960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imagesCALTZT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86322"/>
            <a:ext cx="2520280" cy="1960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imagesCALTZTN5.jpg">
            <a:extLst>
              <a:ext uri="{FF2B5EF4-FFF2-40B4-BE49-F238E27FC236}">
                <a16:creationId xmlns:a16="http://schemas.microsoft.com/office/drawing/2014/main" id="{60E7C5DB-0F61-411B-8DA8-060A858EBB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1095" y="4783931"/>
            <a:ext cx="2520280" cy="1960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165850"/>
            <a:ext cx="9144000" cy="4841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B0F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26C43-D6D3-424D-893C-6F46EA29561E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619672" y="908720"/>
            <a:ext cx="5904656" cy="1872208"/>
          </a:xfrm>
          <a:prstGeom prst="ellipse">
            <a:avLst/>
          </a:prstGeom>
          <a:solidFill>
            <a:schemeClr val="accent3"/>
          </a:solidFill>
          <a:ln>
            <a:solidFill>
              <a:srgbClr val="0070C0"/>
            </a:solidFill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latin typeface="Comic Sans MS" pitchFamily="66" charset="0"/>
              </a:rPr>
              <a:t>Una gestione </a:t>
            </a:r>
          </a:p>
          <a:p>
            <a:pPr algn="ctr">
              <a:spcAft>
                <a:spcPts val="100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latin typeface="Comic Sans MS" pitchFamily="66" charset="0"/>
              </a:rPr>
              <a:t>Orientata</a:t>
            </a:r>
          </a:p>
          <a:p>
            <a:pPr algn="ctr">
              <a:spcAft>
                <a:spcPts val="100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latin typeface="Comic Sans MS" pitchFamily="66" charset="0"/>
              </a:rPr>
              <a:t> alla qualità totale</a:t>
            </a:r>
            <a:endParaRPr lang="it-IT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1115616" y="3933056"/>
            <a:ext cx="3096344" cy="1872208"/>
          </a:xfrm>
          <a:prstGeom prst="ellipse">
            <a:avLst/>
          </a:prstGeom>
          <a:solidFill>
            <a:schemeClr val="accent3"/>
          </a:solidFill>
          <a:ln>
            <a:solidFill>
              <a:srgbClr val="0070C0"/>
            </a:solidFill>
          </a:ln>
          <a:effectLst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FF"/>
                </a:solidFill>
              </a:rPr>
              <a:t>Qualità della  formazione attenta al risultato</a:t>
            </a:r>
          </a:p>
        </p:txBody>
      </p:sp>
      <p:sp>
        <p:nvSpPr>
          <p:cNvPr id="7" name="Ovale 6"/>
          <p:cNvSpPr/>
          <p:nvPr/>
        </p:nvSpPr>
        <p:spPr>
          <a:xfrm>
            <a:off x="5148064" y="3933056"/>
            <a:ext cx="3240360" cy="1944216"/>
          </a:xfrm>
          <a:prstGeom prst="ellipse">
            <a:avLst/>
          </a:prstGeom>
          <a:solidFill>
            <a:schemeClr val="accent3"/>
          </a:solidFill>
          <a:ln>
            <a:solidFill>
              <a:srgbClr val="0070C0"/>
            </a:solidFill>
          </a:ln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FF"/>
                </a:solidFill>
              </a:rPr>
              <a:t>Qualità nella formazione attenta ai processi messi in atto per realizzare i migliori risultati </a:t>
            </a:r>
          </a:p>
        </p:txBody>
      </p:sp>
      <p:pic>
        <p:nvPicPr>
          <p:cNvPr id="14" name="Immagine 13" descr="imagesCARJ1L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852936"/>
            <a:ext cx="2160240" cy="1618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Freccia circolare a destra 20"/>
          <p:cNvSpPr/>
          <p:nvPr/>
        </p:nvSpPr>
        <p:spPr>
          <a:xfrm>
            <a:off x="684213" y="1773238"/>
            <a:ext cx="1008062" cy="2160587"/>
          </a:xfrm>
          <a:prstGeom prst="curvedRightArrow">
            <a:avLst/>
          </a:prstGeom>
          <a:solidFill>
            <a:srgbClr val="0099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Freccia circolare a sinistra 22"/>
          <p:cNvSpPr/>
          <p:nvPr/>
        </p:nvSpPr>
        <p:spPr>
          <a:xfrm>
            <a:off x="7451725" y="1773238"/>
            <a:ext cx="1152525" cy="208756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165850"/>
            <a:ext cx="9144000" cy="4841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2D0F1-4729-4B82-BE1D-1023F942A808}" type="slidenum">
              <a:rPr lang="it-IT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775" y="1412776"/>
            <a:ext cx="9054466" cy="2736304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spc="200" dirty="0">
                <a:ln w="29210"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Ed impegnata in un continuo processo 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spc="200" dirty="0">
                <a:ln w="29210"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Controllo, Valutazione, Riprogettazione</a:t>
            </a:r>
            <a:endParaRPr lang="it-IT" sz="3200" dirty="0">
              <a:ln w="29210">
                <a:solidFill>
                  <a:srgbClr val="0070C0"/>
                </a:solidFill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148064" y="3933056"/>
            <a:ext cx="3240360" cy="1296144"/>
          </a:xfrm>
          <a:prstGeom prst="roundRect">
            <a:avLst/>
          </a:prstGeom>
          <a:solidFill>
            <a:schemeClr val="accent3"/>
          </a:solidFill>
          <a:ln>
            <a:solidFill>
              <a:srgbClr val="0070C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itchFamily="66" charset="0"/>
              </a:rPr>
              <a:t>Verifica sistematica dell’efficacia dell’insegnamento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148064" y="2276872"/>
            <a:ext cx="3312368" cy="1296144"/>
          </a:xfrm>
          <a:prstGeom prst="roundRect">
            <a:avLst/>
          </a:prstGeom>
          <a:solidFill>
            <a:schemeClr val="accent3"/>
          </a:solidFill>
          <a:ln>
            <a:solidFill>
              <a:srgbClr val="FFC40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Comic Sans MS" pitchFamily="66" charset="0"/>
              </a:rPr>
              <a:t>Verifica sistematica dell’adeguatezza della progettazione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838473" y="3861321"/>
            <a:ext cx="3312368" cy="1296144"/>
          </a:xfrm>
          <a:prstGeom prst="roundRect">
            <a:avLst/>
          </a:prstGeom>
          <a:solidFill>
            <a:schemeClr val="accent3"/>
          </a:solidFill>
          <a:ln>
            <a:solidFill>
              <a:srgbClr val="FFC409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itchFamily="66" charset="0"/>
              </a:rPr>
              <a:t>Rilevazione e controllo sistematico dei processi di erogazione del servizio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892126" y="2119749"/>
            <a:ext cx="3312368" cy="1296144"/>
          </a:xfrm>
          <a:prstGeom prst="roundRect">
            <a:avLst/>
          </a:prstGeom>
          <a:solidFill>
            <a:schemeClr val="accent3"/>
          </a:solidFill>
          <a:ln>
            <a:solidFill>
              <a:srgbClr val="FFC409"/>
            </a:solidFill>
          </a:ln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Comic Sans MS" pitchFamily="66" charset="0"/>
              </a:rPr>
              <a:t>Rapporto di Autovalutazione d’Istituto e Piano di Miglioramento</a:t>
            </a:r>
          </a:p>
        </p:txBody>
      </p:sp>
      <p:sp>
        <p:nvSpPr>
          <p:cNvPr id="23" name="Figura a mano libera 22"/>
          <p:cNvSpPr/>
          <p:nvPr/>
        </p:nvSpPr>
        <p:spPr>
          <a:xfrm>
            <a:off x="4241800" y="2551113"/>
            <a:ext cx="298450" cy="896937"/>
          </a:xfrm>
          <a:custGeom>
            <a:avLst/>
            <a:gdLst>
              <a:gd name="connsiteX0" fmla="*/ 276446 w 297711"/>
              <a:gd name="connsiteY0" fmla="*/ 0 h 895701"/>
              <a:gd name="connsiteX1" fmla="*/ 287079 w 297711"/>
              <a:gd name="connsiteY1" fmla="*/ 202019 h 895701"/>
              <a:gd name="connsiteX2" fmla="*/ 297711 w 297711"/>
              <a:gd name="connsiteY2" fmla="*/ 233916 h 895701"/>
              <a:gd name="connsiteX3" fmla="*/ 287079 w 297711"/>
              <a:gd name="connsiteY3" fmla="*/ 563526 h 895701"/>
              <a:gd name="connsiteX4" fmla="*/ 276446 w 297711"/>
              <a:gd name="connsiteY4" fmla="*/ 701749 h 895701"/>
              <a:gd name="connsiteX5" fmla="*/ 233916 w 297711"/>
              <a:gd name="connsiteY5" fmla="*/ 754912 h 895701"/>
              <a:gd name="connsiteX6" fmla="*/ 212651 w 297711"/>
              <a:gd name="connsiteY6" fmla="*/ 786809 h 895701"/>
              <a:gd name="connsiteX7" fmla="*/ 180753 w 297711"/>
              <a:gd name="connsiteY7" fmla="*/ 850605 h 895701"/>
              <a:gd name="connsiteX8" fmla="*/ 148856 w 297711"/>
              <a:gd name="connsiteY8" fmla="*/ 871870 h 895701"/>
              <a:gd name="connsiteX9" fmla="*/ 127590 w 297711"/>
              <a:gd name="connsiteY9" fmla="*/ 893135 h 895701"/>
              <a:gd name="connsiteX10" fmla="*/ 10632 w 297711"/>
              <a:gd name="connsiteY10" fmla="*/ 861237 h 895701"/>
              <a:gd name="connsiteX11" fmla="*/ 0 w 297711"/>
              <a:gd name="connsiteY11" fmla="*/ 839972 h 89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711" h="895701">
                <a:moveTo>
                  <a:pt x="276446" y="0"/>
                </a:moveTo>
                <a:cubicBezTo>
                  <a:pt x="279990" y="67340"/>
                  <a:pt x="280974" y="134863"/>
                  <a:pt x="287079" y="202019"/>
                </a:cubicBezTo>
                <a:cubicBezTo>
                  <a:pt x="288094" y="213180"/>
                  <a:pt x="297711" y="222709"/>
                  <a:pt x="297711" y="233916"/>
                </a:cubicBezTo>
                <a:cubicBezTo>
                  <a:pt x="297711" y="343843"/>
                  <a:pt x="292071" y="453712"/>
                  <a:pt x="287079" y="563526"/>
                </a:cubicBezTo>
                <a:cubicBezTo>
                  <a:pt x="284981" y="609689"/>
                  <a:pt x="284962" y="656330"/>
                  <a:pt x="276446" y="701749"/>
                </a:cubicBezTo>
                <a:cubicBezTo>
                  <a:pt x="272439" y="723118"/>
                  <a:pt x="246315" y="739413"/>
                  <a:pt x="233916" y="754912"/>
                </a:cubicBezTo>
                <a:cubicBezTo>
                  <a:pt x="225933" y="764890"/>
                  <a:pt x="218366" y="775380"/>
                  <a:pt x="212651" y="786809"/>
                </a:cubicBezTo>
                <a:cubicBezTo>
                  <a:pt x="195355" y="821400"/>
                  <a:pt x="211224" y="820134"/>
                  <a:pt x="180753" y="850605"/>
                </a:cubicBezTo>
                <a:cubicBezTo>
                  <a:pt x="171717" y="859641"/>
                  <a:pt x="158834" y="863887"/>
                  <a:pt x="148856" y="871870"/>
                </a:cubicBezTo>
                <a:cubicBezTo>
                  <a:pt x="141028" y="878132"/>
                  <a:pt x="134679" y="886047"/>
                  <a:pt x="127590" y="893135"/>
                </a:cubicBezTo>
                <a:cubicBezTo>
                  <a:pt x="77276" y="886845"/>
                  <a:pt x="45096" y="895701"/>
                  <a:pt x="10632" y="861237"/>
                </a:cubicBezTo>
                <a:cubicBezTo>
                  <a:pt x="5028" y="855633"/>
                  <a:pt x="3544" y="847060"/>
                  <a:pt x="0" y="839972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" name="Figura a mano libera 23"/>
          <p:cNvSpPr/>
          <p:nvPr/>
        </p:nvSpPr>
        <p:spPr>
          <a:xfrm>
            <a:off x="4527550" y="3041650"/>
            <a:ext cx="239713" cy="425450"/>
          </a:xfrm>
          <a:custGeom>
            <a:avLst/>
            <a:gdLst>
              <a:gd name="connsiteX0" fmla="*/ 2681 w 240093"/>
              <a:gd name="connsiteY0" fmla="*/ 0 h 425595"/>
              <a:gd name="connsiteX1" fmla="*/ 13313 w 240093"/>
              <a:gd name="connsiteY1" fmla="*/ 361507 h 425595"/>
              <a:gd name="connsiteX2" fmla="*/ 45211 w 240093"/>
              <a:gd name="connsiteY2" fmla="*/ 382772 h 425595"/>
              <a:gd name="connsiteX3" fmla="*/ 140904 w 240093"/>
              <a:gd name="connsiteY3" fmla="*/ 404037 h 425595"/>
              <a:gd name="connsiteX4" fmla="*/ 172802 w 240093"/>
              <a:gd name="connsiteY4" fmla="*/ 414669 h 425595"/>
              <a:gd name="connsiteX5" fmla="*/ 236597 w 240093"/>
              <a:gd name="connsiteY5" fmla="*/ 393404 h 4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093" h="425595">
                <a:moveTo>
                  <a:pt x="2681" y="0"/>
                </a:moveTo>
                <a:cubicBezTo>
                  <a:pt x="6225" y="120502"/>
                  <a:pt x="0" y="241690"/>
                  <a:pt x="13313" y="361507"/>
                </a:cubicBezTo>
                <a:cubicBezTo>
                  <a:pt x="14724" y="374208"/>
                  <a:pt x="33781" y="377057"/>
                  <a:pt x="45211" y="382772"/>
                </a:cubicBezTo>
                <a:cubicBezTo>
                  <a:pt x="73930" y="397131"/>
                  <a:pt x="111508" y="397505"/>
                  <a:pt x="140904" y="404037"/>
                </a:cubicBezTo>
                <a:cubicBezTo>
                  <a:pt x="151845" y="406468"/>
                  <a:pt x="162169" y="411125"/>
                  <a:pt x="172802" y="414669"/>
                </a:cubicBezTo>
                <a:cubicBezTo>
                  <a:pt x="240093" y="403454"/>
                  <a:pt x="236597" y="425595"/>
                  <a:pt x="236597" y="393404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>
            <a:off x="4316413" y="3252788"/>
            <a:ext cx="282575" cy="2154237"/>
          </a:xfrm>
          <a:custGeom>
            <a:avLst/>
            <a:gdLst>
              <a:gd name="connsiteX0" fmla="*/ 212651 w 282801"/>
              <a:gd name="connsiteY0" fmla="*/ 0 h 2152789"/>
              <a:gd name="connsiteX1" fmla="*/ 233916 w 282801"/>
              <a:gd name="connsiteY1" fmla="*/ 191386 h 2152789"/>
              <a:gd name="connsiteX2" fmla="*/ 244548 w 282801"/>
              <a:gd name="connsiteY2" fmla="*/ 223284 h 2152789"/>
              <a:gd name="connsiteX3" fmla="*/ 255181 w 282801"/>
              <a:gd name="connsiteY3" fmla="*/ 350874 h 2152789"/>
              <a:gd name="connsiteX4" fmla="*/ 233916 w 282801"/>
              <a:gd name="connsiteY4" fmla="*/ 754911 h 2152789"/>
              <a:gd name="connsiteX5" fmla="*/ 244548 w 282801"/>
              <a:gd name="connsiteY5" fmla="*/ 818707 h 2152789"/>
              <a:gd name="connsiteX6" fmla="*/ 233916 w 282801"/>
              <a:gd name="connsiteY6" fmla="*/ 1626781 h 2152789"/>
              <a:gd name="connsiteX7" fmla="*/ 212651 w 282801"/>
              <a:gd name="connsiteY7" fmla="*/ 1754372 h 2152789"/>
              <a:gd name="connsiteX8" fmla="*/ 191386 w 282801"/>
              <a:gd name="connsiteY8" fmla="*/ 1850065 h 2152789"/>
              <a:gd name="connsiteX9" fmla="*/ 180753 w 282801"/>
              <a:gd name="connsiteY9" fmla="*/ 1903228 h 2152789"/>
              <a:gd name="connsiteX10" fmla="*/ 159488 w 282801"/>
              <a:gd name="connsiteY10" fmla="*/ 1967023 h 2152789"/>
              <a:gd name="connsiteX11" fmla="*/ 116958 w 282801"/>
              <a:gd name="connsiteY11" fmla="*/ 2030818 h 2152789"/>
              <a:gd name="connsiteX12" fmla="*/ 95693 w 282801"/>
              <a:gd name="connsiteY12" fmla="*/ 2062716 h 2152789"/>
              <a:gd name="connsiteX13" fmla="*/ 63795 w 282801"/>
              <a:gd name="connsiteY13" fmla="*/ 2083981 h 2152789"/>
              <a:gd name="connsiteX14" fmla="*/ 42530 w 282801"/>
              <a:gd name="connsiteY14" fmla="*/ 2115879 h 2152789"/>
              <a:gd name="connsiteX15" fmla="*/ 31897 w 282801"/>
              <a:gd name="connsiteY15" fmla="*/ 2147777 h 2152789"/>
              <a:gd name="connsiteX16" fmla="*/ 0 w 282801"/>
              <a:gd name="connsiteY16" fmla="*/ 2137144 h 215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801" h="2152789">
                <a:moveTo>
                  <a:pt x="212651" y="0"/>
                </a:moveTo>
                <a:cubicBezTo>
                  <a:pt x="219075" y="83514"/>
                  <a:pt x="216408" y="121353"/>
                  <a:pt x="233916" y="191386"/>
                </a:cubicBezTo>
                <a:cubicBezTo>
                  <a:pt x="236634" y="202259"/>
                  <a:pt x="241004" y="212651"/>
                  <a:pt x="244548" y="223284"/>
                </a:cubicBezTo>
                <a:cubicBezTo>
                  <a:pt x="248092" y="265814"/>
                  <a:pt x="255181" y="308197"/>
                  <a:pt x="255181" y="350874"/>
                </a:cubicBezTo>
                <a:cubicBezTo>
                  <a:pt x="255181" y="701357"/>
                  <a:pt x="282801" y="608252"/>
                  <a:pt x="233916" y="754911"/>
                </a:cubicBezTo>
                <a:cubicBezTo>
                  <a:pt x="237460" y="776176"/>
                  <a:pt x="244548" y="797148"/>
                  <a:pt x="244548" y="818707"/>
                </a:cubicBezTo>
                <a:cubicBezTo>
                  <a:pt x="244548" y="1088088"/>
                  <a:pt x="243094" y="1357556"/>
                  <a:pt x="233916" y="1626781"/>
                </a:cubicBezTo>
                <a:cubicBezTo>
                  <a:pt x="232447" y="1669873"/>
                  <a:pt x="221107" y="1712092"/>
                  <a:pt x="212651" y="1754372"/>
                </a:cubicBezTo>
                <a:cubicBezTo>
                  <a:pt x="180581" y="1914715"/>
                  <a:pt x="221417" y="1714924"/>
                  <a:pt x="191386" y="1850065"/>
                </a:cubicBezTo>
                <a:cubicBezTo>
                  <a:pt x="187466" y="1867707"/>
                  <a:pt x="185508" y="1885793"/>
                  <a:pt x="180753" y="1903228"/>
                </a:cubicBezTo>
                <a:cubicBezTo>
                  <a:pt x="174855" y="1924853"/>
                  <a:pt x="171922" y="1948372"/>
                  <a:pt x="159488" y="1967023"/>
                </a:cubicBezTo>
                <a:lnTo>
                  <a:pt x="116958" y="2030818"/>
                </a:lnTo>
                <a:cubicBezTo>
                  <a:pt x="109870" y="2041451"/>
                  <a:pt x="106326" y="2055628"/>
                  <a:pt x="95693" y="2062716"/>
                </a:cubicBezTo>
                <a:lnTo>
                  <a:pt x="63795" y="2083981"/>
                </a:lnTo>
                <a:cubicBezTo>
                  <a:pt x="56707" y="2094614"/>
                  <a:pt x="48245" y="2104449"/>
                  <a:pt x="42530" y="2115879"/>
                </a:cubicBezTo>
                <a:cubicBezTo>
                  <a:pt x="37518" y="2125904"/>
                  <a:pt x="41922" y="2142765"/>
                  <a:pt x="31897" y="2147777"/>
                </a:cubicBezTo>
                <a:cubicBezTo>
                  <a:pt x="21873" y="2152789"/>
                  <a:pt x="0" y="2137144"/>
                  <a:pt x="0" y="2137144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4551363" y="4773613"/>
            <a:ext cx="254000" cy="546100"/>
          </a:xfrm>
          <a:custGeom>
            <a:avLst/>
            <a:gdLst>
              <a:gd name="connsiteX0" fmla="*/ 10632 w 255181"/>
              <a:gd name="connsiteY0" fmla="*/ 0 h 545294"/>
              <a:gd name="connsiteX1" fmla="*/ 0 w 255181"/>
              <a:gd name="connsiteY1" fmla="*/ 297711 h 545294"/>
              <a:gd name="connsiteX2" fmla="*/ 10632 w 255181"/>
              <a:gd name="connsiteY2" fmla="*/ 510362 h 545294"/>
              <a:gd name="connsiteX3" fmla="*/ 63795 w 255181"/>
              <a:gd name="connsiteY3" fmla="*/ 542260 h 545294"/>
              <a:gd name="connsiteX4" fmla="*/ 255181 w 255181"/>
              <a:gd name="connsiteY4" fmla="*/ 542260 h 5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81" h="545294">
                <a:moveTo>
                  <a:pt x="10632" y="0"/>
                </a:moveTo>
                <a:cubicBezTo>
                  <a:pt x="7088" y="99237"/>
                  <a:pt x="0" y="198411"/>
                  <a:pt x="0" y="297711"/>
                </a:cubicBezTo>
                <a:cubicBezTo>
                  <a:pt x="0" y="368683"/>
                  <a:pt x="1043" y="440041"/>
                  <a:pt x="10632" y="510362"/>
                </a:cubicBezTo>
                <a:cubicBezTo>
                  <a:pt x="12995" y="527693"/>
                  <a:pt x="52380" y="541716"/>
                  <a:pt x="63795" y="542260"/>
                </a:cubicBezTo>
                <a:cubicBezTo>
                  <a:pt x="127518" y="545294"/>
                  <a:pt x="191386" y="542260"/>
                  <a:pt x="255181" y="54226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9" name="Immagine 28" descr="thumbnailCAETK2B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84784"/>
            <a:ext cx="2376264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714884"/>
            <a:ext cx="1620182" cy="187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75A6D-E553-458A-B9C3-DBBF8DE5F232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95536" y="923758"/>
            <a:ext cx="8424936" cy="923330"/>
          </a:xfrm>
          <a:gradFill>
            <a:gsLst>
              <a:gs pos="0">
                <a:srgbClr val="CC99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200000" scaled="0"/>
          </a:gradFill>
          <a:ln>
            <a:solidFill>
              <a:srgbClr val="FFC40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40" rIns="91440" bIns="4572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 Scelte formative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8313" y="2205038"/>
            <a:ext cx="8207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7414" name="Rettangolo 9"/>
          <p:cNvSpPr>
            <a:spLocks noChangeArrowheads="1"/>
          </p:cNvSpPr>
          <p:nvPr/>
        </p:nvSpPr>
        <p:spPr bwMode="auto">
          <a:xfrm>
            <a:off x="468313" y="1916113"/>
            <a:ext cx="84248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000" b="1" dirty="0">
              <a:latin typeface="Comic Sans MS" pitchFamily="66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Comic Sans MS" pitchFamily="66" charset="0"/>
              </a:rPr>
              <a:t>Si fondano sui seguenti documenti programmatici:</a:t>
            </a:r>
          </a:p>
          <a:p>
            <a:pPr algn="ctr"/>
            <a:endParaRPr lang="it-IT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>
              <a:buFont typeface="Wingdings"/>
              <a:buChar char="J"/>
            </a:pPr>
            <a:r>
              <a:rPr lang="it-IT" sz="2000" dirty="0">
                <a:solidFill>
                  <a:srgbClr val="0070C0"/>
                </a:solidFill>
                <a:latin typeface="Comic Sans MS" pitchFamily="66" charset="0"/>
              </a:rPr>
              <a:t>Indicazioni Nazionali 2012 per le scuole del 1° ciclo.; </a:t>
            </a:r>
          </a:p>
          <a:p>
            <a:pPr algn="just">
              <a:buFont typeface="Wingdings"/>
              <a:buChar char="J"/>
            </a:pPr>
            <a:r>
              <a:rPr lang="it-IT" sz="2000" dirty="0">
                <a:solidFill>
                  <a:srgbClr val="0070C0"/>
                </a:solidFill>
                <a:latin typeface="Comic Sans MS" pitchFamily="66" charset="0"/>
              </a:rPr>
              <a:t>Documento di indirizzo per la sperimentazione dell’insegnamento di “Educazione Civica”- Legge 20 agosto 2019 n. 92 </a:t>
            </a:r>
          </a:p>
          <a:p>
            <a:pPr algn="just">
              <a:buFont typeface="Wingdings"/>
              <a:buChar char="J"/>
            </a:pPr>
            <a:r>
              <a:rPr lang="it-IT" sz="2000" dirty="0">
                <a:solidFill>
                  <a:srgbClr val="0070C0"/>
                </a:solidFill>
                <a:latin typeface="Comic Sans MS" pitchFamily="66" charset="0"/>
              </a:rPr>
              <a:t>Rapporto di Autovalutazione  D.P.R. 80/2013</a:t>
            </a:r>
          </a:p>
          <a:p>
            <a:pPr algn="just">
              <a:buFont typeface="Wingdings" pitchFamily="2" charset="2"/>
              <a:buChar char="J"/>
            </a:pPr>
            <a:r>
              <a:rPr lang="it-IT" sz="2000" dirty="0">
                <a:solidFill>
                  <a:srgbClr val="0070C0"/>
                </a:solidFill>
                <a:latin typeface="Comic Sans MS" pitchFamily="66" charset="0"/>
              </a:rPr>
              <a:t>Piano Triennale Offerta Formativa -Legge 107/2015</a:t>
            </a:r>
          </a:p>
          <a:p>
            <a:pPr algn="just">
              <a:buFont typeface="Wingdings" pitchFamily="2" charset="2"/>
              <a:buChar char="J"/>
            </a:pPr>
            <a:r>
              <a:rPr lang="it-IT" sz="2000" dirty="0">
                <a:solidFill>
                  <a:srgbClr val="0070C0"/>
                </a:solidFill>
                <a:latin typeface="Comic Sans MS" pitchFamily="66" charset="0"/>
              </a:rPr>
              <a:t>Piano di Miglioramento, nota n. 7904/2015</a:t>
            </a:r>
          </a:p>
          <a:p>
            <a:pPr algn="just">
              <a:buFont typeface="Wingdings" pitchFamily="2" charset="2"/>
              <a:buChar char="J"/>
            </a:pPr>
            <a:r>
              <a:rPr lang="it-IT" sz="2000" dirty="0">
                <a:solidFill>
                  <a:srgbClr val="0070C0"/>
                </a:solidFill>
                <a:latin typeface="Comic Sans MS" pitchFamily="66" charset="0"/>
              </a:rPr>
              <a:t>Rendicontazione Sociale</a:t>
            </a:r>
          </a:p>
        </p:txBody>
      </p:sp>
      <p:pic>
        <p:nvPicPr>
          <p:cNvPr id="17415" name="Immagine 1" descr="thumbnailCA2520LP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214950"/>
            <a:ext cx="233975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0"/>
            <a:ext cx="1620182" cy="187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CB0AF-6034-4B6E-89B7-ACEFB8E5561B}" type="slidenum">
              <a:rPr lang="it-IT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4" name="Titolo 7"/>
          <p:cNvSpPr txBox="1">
            <a:spLocks/>
          </p:cNvSpPr>
          <p:nvPr/>
        </p:nvSpPr>
        <p:spPr>
          <a:xfrm>
            <a:off x="395536" y="923758"/>
            <a:ext cx="8424936" cy="923330"/>
          </a:xfrm>
          <a:prstGeom prst="rect">
            <a:avLst/>
          </a:prstGeom>
          <a:gradFill>
            <a:gsLst>
              <a:gs pos="0">
                <a:srgbClr val="CC99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200000" scaled="0"/>
          </a:gradFill>
          <a:ln>
            <a:solidFill>
              <a:srgbClr val="FFC40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Il Progetto culturale</a:t>
            </a:r>
          </a:p>
        </p:txBody>
      </p:sp>
      <p:sp>
        <p:nvSpPr>
          <p:cNvPr id="19461" name="Rettangolo 7"/>
          <p:cNvSpPr>
            <a:spLocks noChangeArrowheads="1"/>
          </p:cNvSpPr>
          <p:nvPr/>
        </p:nvSpPr>
        <p:spPr bwMode="auto">
          <a:xfrm>
            <a:off x="395288" y="2276475"/>
            <a:ext cx="83534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b="1" dirty="0">
                <a:latin typeface="Constantia" pitchFamily="18" charset="0"/>
                <a:sym typeface="Wingdings" pitchFamily="2" charset="2"/>
              </a:rPr>
              <a:t> </a:t>
            </a:r>
            <a:r>
              <a:rPr lang="it-IT" sz="2000" dirty="0">
                <a:latin typeface="Comic Sans MS" pitchFamily="66" charset="0"/>
              </a:rPr>
              <a:t>Garantire un effettivo e continuo sviluppo delle abilità affinché, attraverso le conoscenze, si trasformino in competenze spendibili.</a:t>
            </a:r>
          </a:p>
          <a:p>
            <a:pPr algn="just">
              <a:buFont typeface="Wingdings" pitchFamily="2" charset="2"/>
              <a:buChar char="ü"/>
            </a:pPr>
            <a:r>
              <a:rPr lang="it-IT" b="1" dirty="0">
                <a:latin typeface="Constantia" pitchFamily="18" charset="0"/>
                <a:sym typeface="Wingdings" pitchFamily="2" charset="2"/>
              </a:rPr>
              <a:t> </a:t>
            </a:r>
            <a:r>
              <a:rPr lang="it-IT" sz="2000" dirty="0">
                <a:latin typeface="Comic Sans MS" pitchFamily="66" charset="0"/>
              </a:rPr>
              <a:t>Contribuire, attraverso gli strumenti di cui la scuola dispone (campi di esperienza, discipline, progetti) all’acquisizione delle competenze fondamentali della persona indicate dal Parlamento europeo</a:t>
            </a:r>
          </a:p>
          <a:p>
            <a:endParaRPr lang="it-IT" sz="1200" b="1" dirty="0">
              <a:latin typeface="Constantia" pitchFamily="18" charset="0"/>
            </a:endParaRPr>
          </a:p>
          <a:p>
            <a:r>
              <a:rPr lang="it-IT" sz="1200" b="1" dirty="0">
                <a:latin typeface="Constantia" pitchFamily="18" charset="0"/>
              </a:rPr>
              <a:t>                                                                                </a:t>
            </a:r>
          </a:p>
          <a:p>
            <a:pPr algn="r"/>
            <a:endParaRPr lang="it-IT" sz="1200" b="1" dirty="0">
              <a:latin typeface="Constantia" pitchFamily="18" charset="0"/>
            </a:endParaRPr>
          </a:p>
          <a:p>
            <a:pPr algn="r"/>
            <a:endParaRPr lang="it-IT" sz="1200" b="1" dirty="0">
              <a:latin typeface="Constantia" pitchFamily="18" charset="0"/>
            </a:endParaRPr>
          </a:p>
          <a:p>
            <a:pPr algn="r"/>
            <a:endParaRPr lang="it-IT" sz="1200" b="1" dirty="0">
              <a:latin typeface="Constantia" pitchFamily="18" charset="0"/>
            </a:endParaRPr>
          </a:p>
          <a:p>
            <a:pPr algn="r"/>
            <a:endParaRPr lang="it-IT" sz="1200" b="1" dirty="0">
              <a:latin typeface="Constantia" pitchFamily="18" charset="0"/>
            </a:endParaRPr>
          </a:p>
          <a:p>
            <a:pPr algn="r"/>
            <a:r>
              <a:rPr lang="it-IT" sz="1200" b="1" dirty="0">
                <a:latin typeface="Constantia" pitchFamily="18" charset="0"/>
              </a:rPr>
              <a:t>.</a:t>
            </a:r>
            <a:endParaRPr lang="it-IT" sz="1200" dirty="0">
              <a:latin typeface="Constantia" pitchFamily="18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74830"/>
              </p:ext>
            </p:extLst>
          </p:nvPr>
        </p:nvGraphicFramePr>
        <p:xfrm>
          <a:off x="571472" y="4214818"/>
          <a:ext cx="8136904" cy="22615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624"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Competenza alfabetico - funzionale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Competenza matematica e competenza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in scienze, tecnologie e ingegneria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Competenza </a:t>
                      </a:r>
                      <a:r>
                        <a:rPr kumimoji="0" lang="it-IT" sz="1400" b="1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multilinguistica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kumimoji="0" lang="it-I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Competenza personale, sociale e capacità di imparare a imparare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1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Competenza digitale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Competenza sociale e civica in materia di cittadinanza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7"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Competenza imprenditoriale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Competenza in materia di consapevolezza ed espressione culturali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40" name="Picture 4" descr="Risultati immagini per competenze chiave di cittadinanza 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0872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8126E69-E92B-4660-B4D0-D39A0678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87308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Istituto Comprensivo Statale "Rita Levi Montalcini” San Giorgio del Sannio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07CE57E-1E32-4C4A-BF5B-CA1C5B6C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FA78E-9A2F-4251-9EA6-B2EA4165F16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AAFFF58-4BB1-4E94-B8A9-690A5E3E589F}"/>
              </a:ext>
            </a:extLst>
          </p:cNvPr>
          <p:cNvSpPr/>
          <p:nvPr/>
        </p:nvSpPr>
        <p:spPr>
          <a:xfrm>
            <a:off x="2051720" y="1268760"/>
            <a:ext cx="554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ASPETTIAMO</a:t>
            </a:r>
            <a:endParaRPr lang="it-IT" sz="5400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6E54AA-C69E-43CB-B20C-748D4A5E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9" y="2201188"/>
            <a:ext cx="446449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A9DBF1-C5F9-4880-9262-E3A562BA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46449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43608" y="2420888"/>
            <a:ext cx="6984776" cy="31375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Istituto Comprensivo Statale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“Rita Levi Montalcini”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Via </a:t>
            </a:r>
            <a:r>
              <a:rPr lang="it-IT" sz="2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G.Bocchini</a:t>
            </a: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37 – 82018 </a:t>
            </a:r>
            <a:r>
              <a:rPr lang="it-IT" sz="2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S.Giorgio</a:t>
            </a: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del </a:t>
            </a:r>
            <a:r>
              <a:rPr lang="it-IT" sz="2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Sannio</a:t>
            </a:r>
            <a:endParaRPr lang="it-IT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Tel.Fax: 0824 49249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E-mail: </a:t>
            </a:r>
            <a:r>
              <a:rPr lang="it-IT" sz="2000" b="1" i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bnic85700t@istruzione.it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Sito web: www.icsangiorgiodelsannio.edu.it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PEC bnic85700t@pec.istruzione.it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4" name="Fumetto 4 13"/>
          <p:cNvSpPr/>
          <p:nvPr/>
        </p:nvSpPr>
        <p:spPr>
          <a:xfrm>
            <a:off x="179388" y="714356"/>
            <a:ext cx="2376388" cy="1202476"/>
          </a:xfrm>
          <a:prstGeom prst="cloudCallout">
            <a:avLst>
              <a:gd name="adj1" fmla="val 60598"/>
              <a:gd name="adj2" fmla="val 47141"/>
            </a:avLst>
          </a:prstGeom>
          <a:solidFill>
            <a:srgbClr val="00A4D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u="sng" dirty="0" err="1">
                <a:solidFill>
                  <a:srgbClr val="FFFFFF"/>
                </a:solidFill>
                <a:latin typeface="Comic Sans MS" pitchFamily="66" charset="0"/>
              </a:rPr>
              <a:t>P.t.O.</a:t>
            </a:r>
            <a:r>
              <a:rPr lang="it-IT" b="1" u="sng" dirty="0">
                <a:solidFill>
                  <a:srgbClr val="FFFFFF"/>
                </a:solidFill>
                <a:latin typeface="Comic Sans MS" pitchFamily="66" charset="0"/>
              </a:rPr>
              <a:t> F</a:t>
            </a:r>
            <a:r>
              <a:rPr lang="it-IT" b="1" dirty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  <a:p>
            <a:pPr marL="228600" indent="-228600" algn="ctr">
              <a:buAutoNum type="alphaLcPeriod"/>
              <a:defRPr/>
            </a:pPr>
            <a:r>
              <a:rPr lang="it-IT" sz="1200" b="1" dirty="0">
                <a:solidFill>
                  <a:srgbClr val="FFFFFF"/>
                </a:solidFill>
                <a:latin typeface="Comic Sans MS" pitchFamily="66" charset="0"/>
              </a:rPr>
              <a:t>s. 2021/2022</a:t>
            </a:r>
          </a:p>
          <a:p>
            <a:pPr marL="228600" indent="-228600" algn="ctr">
              <a:defRPr/>
            </a:pPr>
            <a:endParaRPr lang="it-IT" sz="12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96216-72E9-4103-8F08-C2B65E3F139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6150" name="Segnaposto piè di pagina 14"/>
          <p:cNvSpPr>
            <a:spLocks noGrp="1"/>
          </p:cNvSpPr>
          <p:nvPr>
            <p:ph type="ftr" sz="quarter" idx="11"/>
          </p:nvPr>
        </p:nvSpPr>
        <p:spPr bwMode="auto">
          <a:xfrm>
            <a:off x="179388" y="6356350"/>
            <a:ext cx="83534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789621B-EE66-46A4-88F5-F777AEA96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31" y="899103"/>
            <a:ext cx="404304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333892" cy="365125"/>
          </a:xfrm>
        </p:spPr>
        <p:txBody>
          <a:bodyPr/>
          <a:lstStyle/>
          <a:p>
            <a:pPr algn="ctr">
              <a:defRPr/>
            </a:pPr>
            <a:r>
              <a:rPr lang="it-IT" dirty="0"/>
              <a:t>Istituto Comprensivo Statale "Rita Levi Montalcini”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FA78E-9A2F-4251-9EA6-B2EA4165F16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2050" name="Picture 2" descr="Risultati immagini per inclus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79296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000232" y="5572140"/>
            <a:ext cx="5286412" cy="56991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it-IT" sz="3200" kern="10" spc="0" dirty="0" err="1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Inclusiv@MENTE</a:t>
            </a:r>
            <a:endParaRPr lang="it-IT" sz="3200" kern="10" spc="0" dirty="0">
              <a:ln w="9525">
                <a:solidFill>
                  <a:srgbClr val="0F243E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  <a:p>
            <a:pPr algn="ctr" rtl="0"/>
            <a:r>
              <a:rPr lang="it-IT" sz="3200" kern="10" dirty="0" err="1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…non</a:t>
            </a:r>
            <a:r>
              <a:rPr lang="it-IT" sz="32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uno di meno</a:t>
            </a:r>
            <a:endParaRPr lang="it-IT" sz="3200" kern="10" spc="0" dirty="0">
              <a:ln w="9525">
                <a:solidFill>
                  <a:srgbClr val="0F243E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884F-1A2A-4C4A-B424-80C61FAE9203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1560" y="476672"/>
            <a:ext cx="7848872" cy="584775"/>
          </a:xfrm>
          <a:prstGeom prst="rect">
            <a:avLst/>
          </a:prstGeom>
          <a:gradFill>
            <a:gsLst>
              <a:gs pos="0">
                <a:srgbClr val="CC99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200000" scaled="0"/>
          </a:gradFill>
          <a:ln>
            <a:solidFill>
              <a:srgbClr val="FFC40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L’Integrazione, un processo </a:t>
            </a:r>
            <a:r>
              <a:rPr lang="it-IT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attraverso…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684213" y="1397000"/>
          <a:ext cx="7776864" cy="498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841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endParaRPr lang="it-IT" sz="1600" b="1" dirty="0">
                        <a:solidFill>
                          <a:srgbClr val="00B0F0"/>
                        </a:solidFill>
                        <a:latin typeface="Comic Sans MS" pitchFamily="66" charset="0"/>
                        <a:sym typeface="Wingdings"/>
                      </a:endParaRP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it-IT" sz="1600" b="1" dirty="0">
                          <a:solidFill>
                            <a:srgbClr val="00B0F0"/>
                          </a:solidFill>
                          <a:latin typeface="Comic Sans MS" pitchFamily="66" charset="0"/>
                          <a:sym typeface="Wingdings"/>
                        </a:rPr>
                        <a:t> </a:t>
                      </a:r>
                      <a:r>
                        <a:rPr lang="it-IT" sz="1600" b="1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Il</a:t>
                      </a: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 confronto continuo con operatori ASL e famiglia                                              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it-IT" sz="1600" b="1" dirty="0">
                          <a:solidFill>
                            <a:srgbClr val="00B0F0"/>
                          </a:solidFill>
                          <a:latin typeface="Comic Sans MS" pitchFamily="66" charset="0"/>
                          <a:sym typeface="Wingdings"/>
                        </a:rPr>
                        <a:t> </a:t>
                      </a: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Il superamento del rapporto insegnante di sostegno/alunno con bisogni educativi speciali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  <a:sym typeface="Wingdings"/>
                        </a:rPr>
                        <a:t> </a:t>
                      </a: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La valorizzazione delle competenze già possedute dall’alunno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914">
                <a:tc gridSpan="2"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it-IT" sz="18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  <a:sym typeface="Wingdings"/>
                        </a:rPr>
                        <a:t> </a:t>
                      </a: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L’attenzione a scegliere e sviluppare temi che veicolino la positività degli alunni con bisogni educativi speciali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  <a:sym typeface="Wingdings"/>
                        </a:rPr>
                        <a:t> </a:t>
                      </a: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L’adozione di strategie idonee a contenere esclusione ed insuccesso scolastico 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  <a:sym typeface="Wingdings"/>
                        </a:rPr>
                        <a:t> L</a:t>
                      </a: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’uso della multimedialità per favorire forme di cooperazione ed integrazione educativa attraverso lo scambio di competenze diverse 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  <a:sym typeface="Wingdings"/>
                        </a:rPr>
                        <a:t> </a:t>
                      </a: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L’utilizzo del computer come mediatore didattico e facilitatore 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  <a:sym typeface="Wingdings"/>
                        </a:rPr>
                        <a:t> </a:t>
                      </a:r>
                      <a:r>
                        <a:rPr lang="it-IT" sz="1600" b="1" baseline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La predisposizione di iniziative idonee a garantire un passaggio morbido al successivo ordine di scuola.</a:t>
                      </a:r>
                      <a:endParaRPr lang="it-IT" sz="1600" b="1" dirty="0">
                        <a:solidFill>
                          <a:srgbClr val="00B0F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it-IT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3" name="Immagine 17" descr="thumbnailCA79Y1F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111">
            <a:off x="7156450" y="5732463"/>
            <a:ext cx="1706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isultati immagini per inclusi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6004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42910" y="428604"/>
            <a:ext cx="7848872" cy="584775"/>
          </a:xfrm>
          <a:prstGeom prst="rect">
            <a:avLst/>
          </a:prstGeom>
          <a:gradFill>
            <a:gsLst>
              <a:gs pos="0">
                <a:srgbClr val="CC99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200000" scaled="0"/>
          </a:gradFill>
          <a:ln>
            <a:solidFill>
              <a:srgbClr val="FFC40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L’Integrazione, un processo </a:t>
            </a:r>
            <a:r>
              <a:rPr lang="it-IT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attraverso…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0" y="6308725"/>
            <a:ext cx="9144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1484B-5E73-4608-BBC4-D7BC90DEC24D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1560" y="476672"/>
            <a:ext cx="7848872" cy="923330"/>
          </a:xfrm>
          <a:prstGeom prst="rect">
            <a:avLst/>
          </a:prstGeom>
          <a:gradFill>
            <a:gsLst>
              <a:gs pos="0">
                <a:srgbClr val="CC99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200000" scaled="0"/>
          </a:gradFill>
          <a:ln>
            <a:solidFill>
              <a:srgbClr val="FFC40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</a:t>
            </a:r>
            <a:r>
              <a:rPr lang="it-IT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Le risorse umane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25826"/>
              </p:ext>
            </p:extLst>
          </p:nvPr>
        </p:nvGraphicFramePr>
        <p:xfrm>
          <a:off x="357158" y="1857364"/>
          <a:ext cx="7407704" cy="2857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9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70C0"/>
                          </a:solidFill>
                        </a:rPr>
                        <a:t>Dirigente</a:t>
                      </a:r>
                      <a:r>
                        <a:rPr lang="it-IT" sz="2400" baseline="0" dirty="0">
                          <a:solidFill>
                            <a:srgbClr val="0070C0"/>
                          </a:solidFill>
                        </a:rPr>
                        <a:t> Scolastico</a:t>
                      </a:r>
                    </a:p>
                    <a:p>
                      <a:pPr algn="ctr"/>
                      <a:r>
                        <a:rPr lang="it-IT" sz="2400" baseline="0" dirty="0">
                          <a:solidFill>
                            <a:srgbClr val="0070C0"/>
                          </a:solidFill>
                        </a:rPr>
                        <a:t>prof.ssa  Anna Polito</a:t>
                      </a:r>
                      <a:endParaRPr lang="it-IT" sz="24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75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70C0"/>
                          </a:solidFill>
                        </a:rPr>
                        <a:t>Uffici amministrativi</a:t>
                      </a:r>
                      <a:endParaRPr lang="it-IT" sz="24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C40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905">
                <a:tc>
                  <a:txBody>
                    <a:bodyPr/>
                    <a:lstStyle/>
                    <a:p>
                      <a:pPr marL="457200" indent="-457200" algn="ctr">
                        <a:buAutoNum type="arabicPlain"/>
                      </a:pPr>
                      <a:r>
                        <a:rPr lang="it-IT" sz="2000" dirty="0" err="1">
                          <a:solidFill>
                            <a:srgbClr val="0070C0"/>
                          </a:solidFill>
                        </a:rPr>
                        <a:t>D.S.G.A</a:t>
                      </a:r>
                      <a:r>
                        <a:rPr lang="it-IT" sz="2000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457200" indent="-457200" algn="ctr">
                        <a:buNone/>
                      </a:pPr>
                      <a:r>
                        <a:rPr kumimoji="0" lang="it-IT" sz="20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Rag. Aurelia Cerulo</a:t>
                      </a:r>
                    </a:p>
                    <a:p>
                      <a:pPr marL="457200" indent="-457200" algn="ctr">
                        <a:buNone/>
                      </a:pPr>
                      <a:endParaRPr kumimoji="0" lang="it-IT" sz="20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ctr">
                        <a:buNone/>
                      </a:pPr>
                      <a:r>
                        <a:rPr kumimoji="0" lang="it-IT" sz="20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123 Docenti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AutoNum type="arabicPlain" startAt="5"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</a:rPr>
                        <a:t>Assistenti Amministrativi</a:t>
                      </a:r>
                    </a:p>
                    <a:p>
                      <a:pPr marL="457200" indent="-457200" algn="ctr">
                        <a:buNone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</a:rPr>
                        <a:t>23       Collaboratori </a:t>
                      </a:r>
                      <a:r>
                        <a:rPr lang="it-IT" sz="2000" baseline="0" dirty="0">
                          <a:solidFill>
                            <a:srgbClr val="0070C0"/>
                          </a:solidFill>
                        </a:rPr>
                        <a:t> Scolastici</a:t>
                      </a:r>
                    </a:p>
                    <a:p>
                      <a:pPr marL="457200" indent="-457200" algn="l">
                        <a:buNone/>
                      </a:pPr>
                      <a:endParaRPr lang="it-IT" sz="2000" baseline="0" dirty="0">
                        <a:solidFill>
                          <a:srgbClr val="0070C0"/>
                        </a:solidFill>
                      </a:endParaRPr>
                    </a:p>
                    <a:p>
                      <a:pPr marL="457200" indent="-457200" algn="ctr">
                        <a:buNone/>
                      </a:pPr>
                      <a:endParaRPr lang="it-IT" sz="20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magine 7" descr="thumbnailCA2520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9543">
            <a:off x="7504107" y="490555"/>
            <a:ext cx="122202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magine 11" descr="thumbnailCA2520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786322"/>
            <a:ext cx="3860618" cy="1487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1427141" cy="17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egnaposto piè di pagina 6"/>
          <p:cNvSpPr>
            <a:spLocks noGrp="1"/>
          </p:cNvSpPr>
          <p:nvPr>
            <p:ph type="ftr" sz="quarter" idx="11"/>
          </p:nvPr>
        </p:nvSpPr>
        <p:spPr bwMode="auto">
          <a:xfrm>
            <a:off x="0" y="6308725"/>
            <a:ext cx="9144000" cy="412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8027988" y="6492875"/>
            <a:ext cx="762000" cy="365125"/>
          </a:xfrm>
        </p:spPr>
        <p:txBody>
          <a:bodyPr/>
          <a:lstStyle/>
          <a:p>
            <a:pPr>
              <a:defRPr/>
            </a:pPr>
            <a:fld id="{276B8F5E-B9AA-45DF-A1C0-11CE50E5E92F}" type="slidenum">
              <a:rPr lang="it-IT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71472" y="285728"/>
            <a:ext cx="8064896" cy="584775"/>
          </a:xfrm>
          <a:prstGeom prst="rect">
            <a:avLst/>
          </a:prstGeom>
          <a:gradFill>
            <a:gsLst>
              <a:gs pos="0">
                <a:srgbClr val="CC99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4200000" scaled="0"/>
          </a:gradFill>
          <a:ln>
            <a:solidFill>
              <a:srgbClr val="FFC40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 nostre SCUOLE</a:t>
            </a:r>
          </a:p>
        </p:txBody>
      </p:sp>
      <p:pic>
        <p:nvPicPr>
          <p:cNvPr id="10248" name="Immagine 12" descr="imagesCAXEMA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285860"/>
            <a:ext cx="1058852" cy="11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568" name="WordArt 16"/>
          <p:cNvSpPr>
            <a:spLocks noChangeArrowheads="1" noChangeShapeType="1" noTextEdit="1"/>
          </p:cNvSpPr>
          <p:nvPr/>
        </p:nvSpPr>
        <p:spPr bwMode="auto">
          <a:xfrm>
            <a:off x="0" y="2285992"/>
            <a:ext cx="1443008" cy="581027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 rtl="0"/>
            <a:r>
              <a:rPr lang="it-IT" sz="1600" i="1" kern="10" spc="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PRIMARIA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357290" y="2500306"/>
            <a:ext cx="735811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TEMPO SCUOLA:27 ore settimanali dal Lunedì al Giovedì </a:t>
            </a:r>
            <a:r>
              <a:rPr kumimoji="0" lang="it-IT" sz="13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8,00-13,30 Venerdì 8,00-13,00</a:t>
            </a:r>
            <a:r>
              <a:rPr lang="it-IT" sz="1300" b="1" dirty="0"/>
              <a:t> </a:t>
            </a:r>
          </a:p>
          <a:p>
            <a:pPr eaLnBrk="0" hangingPunct="0"/>
            <a:r>
              <a:rPr lang="it-IT" dirty="0">
                <a:solidFill>
                  <a:srgbClr val="FF0000"/>
                </a:solidFill>
              </a:rPr>
              <a:t>Plessi:Capoluogo – Ginestra -  S. Agnese</a:t>
            </a:r>
          </a:p>
          <a:p>
            <a:pPr eaLnBrk="0" hangingPunct="0"/>
            <a:r>
              <a:rPr lang="it-IT" dirty="0">
                <a:solidFill>
                  <a:srgbClr val="FF0000"/>
                </a:solidFill>
              </a:rPr>
              <a:t>                                                  Spazi Esterni</a:t>
            </a:r>
          </a:p>
          <a:p>
            <a:pPr eaLnBrk="0" hangingPunct="0"/>
            <a:endParaRPr 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magine 28" descr="https://st.depositphotos.com/2229436/2385/v/950/depositphotos_23857151-stock-illustration-green-glossy-web-button-wit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071810"/>
            <a:ext cx="6255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018198" y="3190079"/>
            <a:ext cx="2857520" cy="477841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I.I.S. “Virgilio” Liceo Classico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err="1">
                <a:ln>
                  <a:noFill/>
                </a:ln>
                <a:solidFill>
                  <a:srgbClr val="D99594"/>
                </a:solidFill>
                <a:effectLst/>
                <a:latin typeface="Calibri" pitchFamily="34" charset="0"/>
                <a:cs typeface="Arial" pitchFamily="34" charset="0"/>
              </a:rPr>
              <a:t>I.I.S.</a:t>
            </a: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D99594"/>
                </a:solidFill>
                <a:effectLst/>
                <a:latin typeface="Calibri" pitchFamily="34" charset="0"/>
                <a:cs typeface="Arial" pitchFamily="34" charset="0"/>
              </a:rPr>
              <a:t> “Virgilio” Liceo </a:t>
            </a:r>
            <a:r>
              <a:rPr kumimoji="0" lang="it-IT" sz="1200" b="1" i="0" u="none" strike="noStrike" cap="none" normalizeH="0" baseline="0" dirty="0" err="1">
                <a:ln>
                  <a:noFill/>
                </a:ln>
                <a:solidFill>
                  <a:srgbClr val="D99594"/>
                </a:solidFill>
                <a:effectLst/>
                <a:latin typeface="Calibri" pitchFamily="34" charset="0"/>
                <a:cs typeface="Arial" pitchFamily="34" charset="0"/>
              </a:rPr>
              <a:t>SCientifico</a:t>
            </a:r>
            <a:endParaRPr kumimoji="0" lang="it-IT" sz="1200" b="1" i="0" u="none" strike="noStrike" cap="none" normalizeH="0" baseline="0" dirty="0">
              <a:ln>
                <a:noFill/>
              </a:ln>
              <a:solidFill>
                <a:srgbClr val="D99594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0" y="2928934"/>
            <a:ext cx="1428728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FF0000"/>
                </a:solidFill>
              </a:rPr>
              <a:t>Totale alunni 422</a:t>
            </a:r>
          </a:p>
        </p:txBody>
      </p:sp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285720" y="1214422"/>
            <a:ext cx="1227138" cy="512764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 rtl="0"/>
            <a:r>
              <a:rPr lang="it-IT" sz="1600" i="1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INFANZIA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785886" y="1285860"/>
            <a:ext cx="7358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TEMPO SCUOLA: 40 ore settimanali - dal Lunedì al Venerdì  8,00/16,00</a:t>
            </a:r>
          </a:p>
          <a:p>
            <a:r>
              <a:rPr lang="it-IT" sz="1400" dirty="0">
                <a:solidFill>
                  <a:srgbClr val="FF0000"/>
                </a:solidFill>
              </a:rPr>
              <a:t> Plessi: Capoluogo -  A. de GASPERI - Ginestra - S. Agnese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it-I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85720" y="1857364"/>
            <a:ext cx="13803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Totale alunni168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23578" name="WordArt 26"/>
          <p:cNvSpPr>
            <a:spLocks noChangeArrowheads="1" noChangeShapeType="1" noTextEdit="1"/>
          </p:cNvSpPr>
          <p:nvPr/>
        </p:nvSpPr>
        <p:spPr bwMode="auto">
          <a:xfrm>
            <a:off x="285720" y="3857628"/>
            <a:ext cx="3714776" cy="571504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 rtl="0"/>
            <a:r>
              <a:rPr lang="it-IT" sz="1400" i="1" kern="10" spc="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8DB3E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SECONDARIA 1° GRADO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428596" y="4357694"/>
            <a:ext cx="1423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Totale alunni 259</a:t>
            </a:r>
            <a:endParaRPr lang="it-IT" sz="1200" dirty="0">
              <a:solidFill>
                <a:srgbClr val="FF0000"/>
              </a:solidFill>
            </a:endParaRPr>
          </a:p>
        </p:txBody>
      </p:sp>
      <p:graphicFrame>
        <p:nvGraphicFramePr>
          <p:cNvPr id="43" name="Tabella 42"/>
          <p:cNvGraphicFramePr>
            <a:graphicFrameLocks noGrp="1"/>
          </p:cNvGraphicFramePr>
          <p:nvPr/>
        </p:nvGraphicFramePr>
        <p:xfrm>
          <a:off x="214282" y="4857760"/>
          <a:ext cx="7286676" cy="1371030"/>
        </p:xfrm>
        <a:graphic>
          <a:graphicData uri="http://schemas.openxmlformats.org/drawingml/2006/table">
            <a:tbl>
              <a:tblPr/>
              <a:tblGrid>
                <a:gridCol w="728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0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TEMPO SCUOLA: Unità orarie di 60 minuti</a:t>
                      </a:r>
                      <a:endParaRPr lang="it-IT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30 ore settimanali  dal Lunedì al Venerdì7,50 – 13,50, con ingresso e uscita fluida</a:t>
                      </a:r>
                      <a:endParaRPr lang="it-IT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Indirizzo Musicale </a:t>
                      </a:r>
                      <a:endParaRPr lang="it-IT" sz="14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32 ore settimanali  dal Lunedì al Venerdì  7,50 – 13,50  + rientri pomeridiani</a:t>
                      </a: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Connettore 2 19"/>
          <p:cNvCxnSpPr/>
          <p:nvPr/>
        </p:nvCxnSpPr>
        <p:spPr>
          <a:xfrm>
            <a:off x="4714876" y="3429000"/>
            <a:ext cx="107157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/>
      <p:bldP spid="23573" grpId="0"/>
      <p:bldP spid="23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700338" y="1484313"/>
            <a:ext cx="3454400" cy="4572000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1600" dirty="0">
                <a:solidFill>
                  <a:srgbClr val="002060"/>
                </a:solidFill>
                <a:latin typeface="Comic Sans MS" pitchFamily="66" charset="0"/>
              </a:rPr>
              <a:t>Quattro gli strumenti individuati su cui far confluire le preferenze degli alunni: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t-IT" sz="1600" dirty="0">
                <a:solidFill>
                  <a:srgbClr val="002060"/>
                </a:solidFill>
                <a:latin typeface="Comic Sans MS" pitchFamily="66" charset="0"/>
              </a:rPr>
              <a:t> chitarra,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t-IT" sz="1600" dirty="0">
                <a:solidFill>
                  <a:srgbClr val="002060"/>
                </a:solidFill>
                <a:latin typeface="Comic Sans MS" pitchFamily="66" charset="0"/>
              </a:rPr>
              <a:t> pianoforte,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t-IT" sz="1600" dirty="0">
                <a:solidFill>
                  <a:srgbClr val="002060"/>
                </a:solidFill>
                <a:latin typeface="Comic Sans MS" pitchFamily="66" charset="0"/>
              </a:rPr>
              <a:t> saxofono,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t-IT" sz="1600" dirty="0">
                <a:solidFill>
                  <a:srgbClr val="002060"/>
                </a:solidFill>
                <a:latin typeface="Comic Sans MS" pitchFamily="66" charset="0"/>
              </a:rPr>
              <a:t> violino.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1600" dirty="0">
                <a:solidFill>
                  <a:srgbClr val="002060"/>
                </a:solidFill>
                <a:latin typeface="Comic Sans MS" pitchFamily="66" charset="0"/>
              </a:rPr>
              <a:t>Consapevoli dell’opportunità di arricchimento formativo e culturale che lo studio di uno strumento musicale offre agli student</a:t>
            </a:r>
            <a:r>
              <a:rPr lang="it-IT" sz="1600" dirty="0">
                <a:solidFill>
                  <a:srgbClr val="00B0F0"/>
                </a:solidFill>
                <a:latin typeface="Comic Sans MS" pitchFamily="66" charset="0"/>
              </a:rPr>
              <a:t>i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1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483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0" y="6237288"/>
            <a:ext cx="9144000" cy="484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34AE3-2507-4083-B133-5A4A05BEB67C}" type="slidenum">
              <a:rPr lang="it-IT"/>
              <a:pPr>
                <a:defRPr/>
              </a:pPr>
              <a:t>7</a:t>
            </a:fld>
            <a:endParaRPr lang="it-IT"/>
          </a:p>
        </p:txBody>
      </p:sp>
      <p:pic>
        <p:nvPicPr>
          <p:cNvPr id="2048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292600"/>
            <a:ext cx="20367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700213"/>
            <a:ext cx="19208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508500"/>
            <a:ext cx="16319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1557338"/>
            <a:ext cx="17192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836613"/>
            <a:ext cx="3454400" cy="5184775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1600" dirty="0">
                <a:solidFill>
                  <a:srgbClr val="0070C0"/>
                </a:solidFill>
                <a:latin typeface="Comic Sans MS" pitchFamily="66" charset="0"/>
              </a:rPr>
              <a:t>          L’Istituto Comprensivo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1600" dirty="0">
                <a:solidFill>
                  <a:srgbClr val="0070C0"/>
                </a:solidFill>
                <a:latin typeface="Comic Sans MS" pitchFamily="66" charset="0"/>
              </a:rPr>
              <a:t> “Rita Levi Montalcini” dispone di  Biblioteca Digitale e lavagne interattive multimediali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1600" dirty="0">
                <a:solidFill>
                  <a:srgbClr val="0070C0"/>
                </a:solidFill>
                <a:latin typeface="Comic Sans MS" pitchFamily="66" charset="0"/>
              </a:rPr>
              <a:t>               … e per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1600" dirty="0">
                <a:solidFill>
                  <a:srgbClr val="0070C0"/>
                </a:solidFill>
                <a:latin typeface="Comic Sans MS" pitchFamily="66" charset="0"/>
              </a:rPr>
              <a:t>           Emergenza Covid-19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1600" dirty="0">
                <a:solidFill>
                  <a:srgbClr val="0070C0"/>
                </a:solidFill>
                <a:latin typeface="Comic Sans MS" pitchFamily="66" charset="0"/>
              </a:rPr>
              <a:t>                           di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1600" dirty="0">
                <a:solidFill>
                  <a:srgbClr val="0070C0"/>
                </a:solidFill>
                <a:latin typeface="Comic Sans MS" pitchFamily="66" charset="0"/>
              </a:rPr>
              <a:t>Aule aggiuntive, Orari fluidi di ingresso/uscita, Potenziamento dell'organico, Dispositivi mobili per le famiglie in difficoltà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1600" dirty="0">
                <a:solidFill>
                  <a:srgbClr val="0070C0"/>
                </a:solidFill>
                <a:latin typeface="Comic Sans MS" pitchFamily="66" charset="0"/>
              </a:rPr>
              <a:t> Piattaforma Didattica Collabora associata a Microsoft Office 365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it-IT" sz="1600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1600" dirty="0">
                <a:solidFill>
                  <a:srgbClr val="FF0000"/>
                </a:solidFill>
                <a:latin typeface="Comic Sans MS" pitchFamily="66" charset="0"/>
              </a:rPr>
              <a:t>L’obiettivo  è sviluppare competenze disciplinari e trasversali cognitive, metacognitive, sociali e di cittadinanza e digitali.</a:t>
            </a:r>
          </a:p>
        </p:txBody>
      </p:sp>
      <p:sp>
        <p:nvSpPr>
          <p:cNvPr id="14339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500034" y="6237288"/>
            <a:ext cx="8215370" cy="484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70C0"/>
                </a:solidFill>
                <a:latin typeface="Comic Sans MS" pitchFamily="66" charset="0"/>
              </a:rPr>
              <a:t>Istituto Comprensivo Statale "Rita Levi Montalcini”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1968A-54B9-42B0-94E5-3A4D3769CC9C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292080" y="1196752"/>
            <a:ext cx="3456384" cy="923330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L.I.M</a:t>
            </a:r>
            <a:r>
              <a:rPr lang="it-IT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.</a:t>
            </a:r>
            <a:endParaRPr lang="it-IT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Immagine 10" descr="thumbnailCANXUAW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3528392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8572528" y="2357430"/>
            <a:ext cx="357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CLIL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571BA-0D28-4D3D-A8AA-347B23195501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214546" y="285728"/>
            <a:ext cx="4536504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F22E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028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Il nostro </a:t>
            </a:r>
            <a:r>
              <a:rPr lang="it-IT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028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P.t.O.F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0035" y="1214423"/>
            <a:ext cx="7786742" cy="5262979"/>
          </a:xfrm>
          <a:prstGeom prst="rect">
            <a:avLst/>
          </a:prstGeom>
          <a:ln>
            <a:solidFill>
              <a:srgbClr val="F22E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7030A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it-IT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D028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un progetto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D028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costantemente verificato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D028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e verificabile attraverso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Ovale 5"/>
          <p:cNvSpPr/>
          <p:nvPr/>
        </p:nvSpPr>
        <p:spPr>
          <a:xfrm>
            <a:off x="884368" y="3005336"/>
            <a:ext cx="2448272" cy="1080120"/>
          </a:xfrm>
          <a:prstGeom prst="ellipse">
            <a:avLst/>
          </a:prstGeom>
          <a:solidFill>
            <a:schemeClr val="accent3"/>
          </a:solidFill>
          <a:ln>
            <a:solidFill>
              <a:srgbClr val="92D050"/>
            </a:solidFill>
            <a:prstDash val="sysDash"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Indicatori</a:t>
            </a:r>
          </a:p>
        </p:txBody>
      </p:sp>
      <p:sp>
        <p:nvSpPr>
          <p:cNvPr id="8" name="Ovale 7"/>
          <p:cNvSpPr/>
          <p:nvPr/>
        </p:nvSpPr>
        <p:spPr>
          <a:xfrm>
            <a:off x="5652120" y="2996952"/>
            <a:ext cx="2439888" cy="1088504"/>
          </a:xfrm>
          <a:prstGeom prst="ellipse">
            <a:avLst/>
          </a:prstGeom>
          <a:solidFill>
            <a:schemeClr val="accent3"/>
          </a:solidFill>
          <a:ln>
            <a:solidFill>
              <a:srgbClr val="92D050"/>
            </a:solidFill>
            <a:prstDash val="sysDash"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Parametri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di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qualità</a:t>
            </a:r>
          </a:p>
        </p:txBody>
      </p:sp>
      <p:cxnSp>
        <p:nvCxnSpPr>
          <p:cNvPr id="10" name="Connettore 2 9"/>
          <p:cNvCxnSpPr/>
          <p:nvPr/>
        </p:nvCxnSpPr>
        <p:spPr>
          <a:xfrm rot="10800000" flipV="1">
            <a:off x="3286116" y="3000372"/>
            <a:ext cx="1081832" cy="21431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429124" y="3000372"/>
            <a:ext cx="1151557" cy="28778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714348" y="4357694"/>
            <a:ext cx="2808312" cy="1080120"/>
          </a:xfrm>
          <a:prstGeom prst="ellipse">
            <a:avLst/>
          </a:prstGeom>
          <a:solidFill>
            <a:schemeClr val="accent3"/>
          </a:solidFill>
          <a:ln>
            <a:solidFill>
              <a:srgbClr val="92D050"/>
            </a:solidFill>
            <a:prstDash val="sysDash"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Rapporto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di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autovalutazione</a:t>
            </a:r>
          </a:p>
        </p:txBody>
      </p:sp>
      <p:sp>
        <p:nvSpPr>
          <p:cNvPr id="14" name="Ovale 13"/>
          <p:cNvSpPr/>
          <p:nvPr/>
        </p:nvSpPr>
        <p:spPr>
          <a:xfrm>
            <a:off x="5274886" y="4457156"/>
            <a:ext cx="2952328" cy="1080120"/>
          </a:xfrm>
          <a:prstGeom prst="ellipse">
            <a:avLst/>
          </a:prstGeom>
          <a:solidFill>
            <a:schemeClr val="accent3"/>
          </a:solidFill>
          <a:ln>
            <a:solidFill>
              <a:srgbClr val="92D050"/>
            </a:solidFill>
            <a:prstDash val="sysDash"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Piano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di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Miglioramento</a:t>
            </a:r>
          </a:p>
        </p:txBody>
      </p:sp>
      <p:cxnSp>
        <p:nvCxnSpPr>
          <p:cNvPr id="15" name="Connettore 2 14"/>
          <p:cNvCxnSpPr/>
          <p:nvPr/>
        </p:nvCxnSpPr>
        <p:spPr>
          <a:xfrm rot="5400000">
            <a:off x="3427282" y="3859338"/>
            <a:ext cx="1932246" cy="7143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6200000" flipH="1">
            <a:off x="4286248" y="3143248"/>
            <a:ext cx="1571636" cy="128588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500306"/>
            <a:ext cx="1021070" cy="10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egnaposto piè di pagina 4"/>
          <p:cNvSpPr txBox="1">
            <a:spLocks/>
          </p:cNvSpPr>
          <p:nvPr/>
        </p:nvSpPr>
        <p:spPr bwMode="auto">
          <a:xfrm>
            <a:off x="428596" y="6373813"/>
            <a:ext cx="8215370" cy="484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Istituto Comprensivo Statale "Rita Levi Montalcini” San Giorgio del Sannio (BN)</a:t>
            </a:r>
          </a:p>
        </p:txBody>
      </p:sp>
      <p:cxnSp>
        <p:nvCxnSpPr>
          <p:cNvPr id="20" name="Connettore 2 19"/>
          <p:cNvCxnSpPr/>
          <p:nvPr/>
        </p:nvCxnSpPr>
        <p:spPr>
          <a:xfrm rot="5400000">
            <a:off x="3250397" y="3393281"/>
            <a:ext cx="1214446" cy="85725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3071802" y="5286388"/>
            <a:ext cx="2808312" cy="1080120"/>
          </a:xfrm>
          <a:prstGeom prst="ellipse">
            <a:avLst/>
          </a:prstGeom>
          <a:solidFill>
            <a:schemeClr val="accent3"/>
          </a:solidFill>
          <a:ln>
            <a:solidFill>
              <a:srgbClr val="92D050"/>
            </a:solidFill>
            <a:prstDash val="sysDash"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D02800"/>
                </a:solidFill>
                <a:latin typeface="Comic Sans MS" pitchFamily="66" charset="0"/>
              </a:rPr>
              <a:t>Rendicontazione Sociale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14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3371</TotalTime>
  <Words>1071</Words>
  <Application>Microsoft Office PowerPoint</Application>
  <PresentationFormat>Presentazione su schermo (4:3)</PresentationFormat>
  <Paragraphs>211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Britannic Bold</vt:lpstr>
      <vt:lpstr>Calibri</vt:lpstr>
      <vt:lpstr>Comic Sans MS</vt:lpstr>
      <vt:lpstr>Constantia</vt:lpstr>
      <vt:lpstr>Impact</vt:lpstr>
      <vt:lpstr>Times New Roman</vt:lpstr>
      <vt:lpstr>Wingdings</vt:lpstr>
      <vt:lpstr>Wingdings 2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Le Scelte formative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Seriana Lepore</cp:lastModifiedBy>
  <cp:revision>419</cp:revision>
  <cp:lastPrinted>2021-01-14T10:24:41Z</cp:lastPrinted>
  <dcterms:created xsi:type="dcterms:W3CDTF">2011-12-08T13:40:22Z</dcterms:created>
  <dcterms:modified xsi:type="dcterms:W3CDTF">2021-12-15T11:32:16Z</dcterms:modified>
</cp:coreProperties>
</file>